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lear Sans Bold" charset="1" panose="020B0803030202020304"/>
      <p:regular r:id="rId10"/>
    </p:embeddedFont>
    <p:embeddedFont>
      <p:font typeface="Clear Sans Bold Italics" charset="1" panose="020B0803030202090304"/>
      <p:regular r:id="rId11"/>
    </p:embeddedFont>
    <p:embeddedFont>
      <p:font typeface="Public Sans" charset="1" panose="00000000000000000000"/>
      <p:regular r:id="rId12"/>
    </p:embeddedFont>
    <p:embeddedFont>
      <p:font typeface="Public Sans Bold" charset="1" panose="00000000000000000000"/>
      <p:regular r:id="rId13"/>
    </p:embeddedFont>
    <p:embeddedFont>
      <p:font typeface="Public Sans Italics" charset="1" panose="00000000000000000000"/>
      <p:regular r:id="rId14"/>
    </p:embeddedFont>
    <p:embeddedFont>
      <p:font typeface="Public Sans Bold Italics" charset="1" panose="00000000000000000000"/>
      <p:regular r:id="rId15"/>
    </p:embeddedFont>
    <p:embeddedFont>
      <p:font typeface="Muli Regular" charset="1" panose="00000500000000000000"/>
      <p:regular r:id="rId16"/>
    </p:embeddedFont>
    <p:embeddedFont>
      <p:font typeface="Muli Regular Bold" charset="1" panose="00000700000000000000"/>
      <p:regular r:id="rId17"/>
    </p:embeddedFont>
    <p:embeddedFont>
      <p:font typeface="Muli Regular Italics" charset="1" panose="00000500000000000000"/>
      <p:regular r:id="rId18"/>
    </p:embeddedFont>
    <p:embeddedFont>
      <p:font typeface="Muli Regular Bold Italics" charset="1" panose="00000700000000000000"/>
      <p:regular r:id="rId19"/>
    </p:embeddedFont>
    <p:embeddedFont>
      <p:font typeface="Muli Extra Light" charset="1" panose="00000300000000000000"/>
      <p:regular r:id="rId20"/>
    </p:embeddedFont>
    <p:embeddedFont>
      <p:font typeface="Muli Extra Light Bold" charset="1" panose="00000400000000000000"/>
      <p:regular r:id="rId21"/>
    </p:embeddedFont>
    <p:embeddedFont>
      <p:font typeface="Muli Extra Light Italics" charset="1" panose="00000300000000000000"/>
      <p:regular r:id="rId22"/>
    </p:embeddedFont>
    <p:embeddedFont>
      <p:font typeface="Muli Extra Light Bold Italics" charset="1" panose="00000400000000000000"/>
      <p:regular r:id="rId23"/>
    </p:embeddedFont>
    <p:embeddedFont>
      <p:font typeface="Hit and Run" charset="1" panose="00000500000000000000"/>
      <p:regular r:id="rId24"/>
    </p:embeddedFont>
    <p:embeddedFont>
      <p:font typeface="Studly" charset="1" panose="00000000000000000000"/>
      <p:regular r:id="rId25"/>
    </p:embeddedFont>
    <p:embeddedFont>
      <p:font typeface="Barlow Light" charset="1" panose="00000400000000000000"/>
      <p:regular r:id="rId26"/>
    </p:embeddedFont>
    <p:embeddedFont>
      <p:font typeface="Barlow Light Bold" charset="1" panose="00000500000000000000"/>
      <p:regular r:id="rId27"/>
    </p:embeddedFont>
    <p:embeddedFont>
      <p:font typeface="Barlow Light Italics" charset="1" panose="00000400000000000000"/>
      <p:regular r:id="rId28"/>
    </p:embeddedFont>
    <p:embeddedFont>
      <p:font typeface="Barlow Light Bold Italics" charset="1" panose="00000500000000000000"/>
      <p:regular r:id="rId29"/>
    </p:embeddedFont>
    <p:embeddedFont>
      <p:font typeface="Fira Sans Medium" charset="1" panose="020B0603050000020004"/>
      <p:regular r:id="rId30"/>
    </p:embeddedFont>
    <p:embeddedFont>
      <p:font typeface="Fira Sans Medium Bold" charset="1" panose="020B0603050000020004"/>
      <p:regular r:id="rId31"/>
    </p:embeddedFont>
    <p:embeddedFont>
      <p:font typeface="Fira Sans Medium Italics" charset="1" panose="020B0603050000020004"/>
      <p:regular r:id="rId32"/>
    </p:embeddedFont>
    <p:embeddedFont>
      <p:font typeface="Fira Sans Medium Bold Italics" charset="1" panose="020B07030500000200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gif" Type="http://schemas.openxmlformats.org/officeDocument/2006/relationships/image"/><Relationship Id="rId3" Target="../media/image19.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gif"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 Id="rId6" Target="../media/image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84B3DB"/>
        </a:solidFill>
      </p:bgPr>
    </p:bg>
    <p:spTree>
      <p:nvGrpSpPr>
        <p:cNvPr id="1" name=""/>
        <p:cNvGrpSpPr/>
        <p:nvPr/>
      </p:nvGrpSpPr>
      <p:grpSpPr>
        <a:xfrm>
          <a:off x="0" y="0"/>
          <a:ext cx="0" cy="0"/>
          <a:chOff x="0" y="0"/>
          <a:chExt cx="0" cy="0"/>
        </a:xfrm>
      </p:grpSpPr>
      <p:sp>
        <p:nvSpPr>
          <p:cNvPr name="TextBox 2" id="2"/>
          <p:cNvSpPr txBox="true"/>
          <p:nvPr/>
        </p:nvSpPr>
        <p:spPr>
          <a:xfrm rot="0">
            <a:off x="11238876" y="538203"/>
            <a:ext cx="4689986" cy="789305"/>
          </a:xfrm>
          <a:prstGeom prst="rect">
            <a:avLst/>
          </a:prstGeom>
        </p:spPr>
        <p:txBody>
          <a:bodyPr anchor="t" rtlCol="false" tIns="0" lIns="0" bIns="0" rIns="0">
            <a:spAutoFit/>
          </a:bodyPr>
          <a:lstStyle/>
          <a:p>
            <a:pPr algn="ctr">
              <a:lnSpc>
                <a:spcPts val="3219"/>
              </a:lnSpc>
            </a:pPr>
            <a:r>
              <a:rPr lang="en-US" sz="2299" spc="57">
                <a:solidFill>
                  <a:srgbClr val="FFFFFF"/>
                </a:solidFill>
                <a:latin typeface="Muli Regular"/>
              </a:rPr>
              <a:t>ĐẠI HỌC BÁCH KHOA HÀ NỘI</a:t>
            </a:r>
          </a:p>
          <a:p>
            <a:pPr algn="ctr">
              <a:lnSpc>
                <a:spcPts val="3219"/>
              </a:lnSpc>
            </a:pPr>
            <a:r>
              <a:rPr lang="en-US" sz="2299" spc="57">
                <a:solidFill>
                  <a:srgbClr val="FFFFFF"/>
                </a:solidFill>
                <a:latin typeface="Muli Regular"/>
              </a:rPr>
              <a:t>TRƯỜNG ĐIỆN - ĐIỆN TỬ</a:t>
            </a:r>
          </a:p>
        </p:txBody>
      </p:sp>
      <p:pic>
        <p:nvPicPr>
          <p:cNvPr name="Picture 3" id="3"/>
          <p:cNvPicPr>
            <a:picLocks noChangeAspect="true"/>
          </p:cNvPicPr>
          <p:nvPr/>
        </p:nvPicPr>
        <p:blipFill>
          <a:blip r:embed="rId2"/>
          <a:srcRect l="22358" t="0" r="12687" b="0"/>
          <a:stretch>
            <a:fillRect/>
          </a:stretch>
        </p:blipFill>
        <p:spPr>
          <a:xfrm flipH="false" flipV="false" rot="0">
            <a:off x="-339132" y="0"/>
            <a:ext cx="9106319" cy="1028700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550245" y="287020"/>
            <a:ext cx="907582" cy="1339296"/>
          </a:xfrm>
          <a:prstGeom prst="rect">
            <a:avLst/>
          </a:prstGeom>
        </p:spPr>
      </p:pic>
      <p:grpSp>
        <p:nvGrpSpPr>
          <p:cNvPr name="Group 5" id="5"/>
          <p:cNvGrpSpPr/>
          <p:nvPr/>
        </p:nvGrpSpPr>
        <p:grpSpPr>
          <a:xfrm rot="0">
            <a:off x="9550245" y="2060099"/>
            <a:ext cx="8186333" cy="7984288"/>
            <a:chOff x="0" y="0"/>
            <a:chExt cx="10915110" cy="10645717"/>
          </a:xfrm>
        </p:grpSpPr>
        <p:sp>
          <p:nvSpPr>
            <p:cNvPr name="TextBox 6" id="6"/>
            <p:cNvSpPr txBox="true"/>
            <p:nvPr/>
          </p:nvSpPr>
          <p:spPr>
            <a:xfrm rot="0">
              <a:off x="0" y="95250"/>
              <a:ext cx="10915110" cy="4884165"/>
            </a:xfrm>
            <a:prstGeom prst="rect">
              <a:avLst/>
            </a:prstGeom>
          </p:spPr>
          <p:txBody>
            <a:bodyPr anchor="t" rtlCol="false" tIns="0" lIns="0" bIns="0" rIns="0">
              <a:spAutoFit/>
            </a:bodyPr>
            <a:lstStyle/>
            <a:p>
              <a:pPr>
                <a:lnSpc>
                  <a:spcPts val="9503"/>
                </a:lnSpc>
              </a:pPr>
              <a:r>
                <a:rPr lang="en-US" sz="8799">
                  <a:solidFill>
                    <a:srgbClr val="FFFFFF"/>
                  </a:solidFill>
                  <a:latin typeface="Muli Regular Bold"/>
                </a:rPr>
                <a:t>NHẬN DIỆN BIỂN BÁO GIAO THÔNG</a:t>
              </a:r>
            </a:p>
          </p:txBody>
        </p:sp>
        <p:sp>
          <p:nvSpPr>
            <p:cNvPr name="TextBox 7" id="7"/>
            <p:cNvSpPr txBox="true"/>
            <p:nvPr/>
          </p:nvSpPr>
          <p:spPr>
            <a:xfrm rot="0">
              <a:off x="0" y="5321562"/>
              <a:ext cx="10915110" cy="5308600"/>
            </a:xfrm>
            <a:prstGeom prst="rect">
              <a:avLst/>
            </a:prstGeom>
          </p:spPr>
          <p:txBody>
            <a:bodyPr anchor="t" rtlCol="false" tIns="0" lIns="0" bIns="0" rIns="0">
              <a:spAutoFit/>
            </a:bodyPr>
            <a:lstStyle/>
            <a:p>
              <a:pPr>
                <a:lnSpc>
                  <a:spcPts val="2880"/>
                </a:lnSpc>
              </a:pPr>
              <a:r>
                <a:rPr lang="en-US" sz="2400">
                  <a:solidFill>
                    <a:srgbClr val="FFFFFF"/>
                  </a:solidFill>
                  <a:latin typeface="Muli Extra Light Bold"/>
                </a:rPr>
                <a:t>GVHD</a:t>
              </a:r>
              <a:r>
                <a:rPr lang="en-US" sz="2400">
                  <a:solidFill>
                    <a:srgbClr val="FFFFFF"/>
                  </a:solidFill>
                  <a:latin typeface="Muli Extra Light"/>
                </a:rPr>
                <a:t>:       TS. Võ Lê Cường</a:t>
              </a:r>
            </a:p>
            <a:p>
              <a:pPr>
                <a:lnSpc>
                  <a:spcPts val="2921"/>
                </a:lnSpc>
              </a:pPr>
              <a:r>
                <a:rPr lang="en-US" sz="2434">
                  <a:solidFill>
                    <a:srgbClr val="FFFFFF"/>
                  </a:solidFill>
                  <a:latin typeface="Muli Extra Light"/>
                </a:rPr>
                <a:t> </a:t>
              </a:r>
            </a:p>
            <a:p>
              <a:pPr>
                <a:lnSpc>
                  <a:spcPts val="2921"/>
                </a:lnSpc>
              </a:pPr>
              <a:r>
                <a:rPr lang="en-US" sz="2434">
                  <a:solidFill>
                    <a:srgbClr val="FFFFFF"/>
                  </a:solidFill>
                  <a:latin typeface="Muli Extra Light Bold"/>
                </a:rPr>
                <a:t>Nhóm 11:</a:t>
              </a:r>
            </a:p>
            <a:p>
              <a:pPr>
                <a:lnSpc>
                  <a:spcPts val="2921"/>
                </a:lnSpc>
              </a:pPr>
            </a:p>
            <a:p>
              <a:pPr>
                <a:lnSpc>
                  <a:spcPts val="2921"/>
                </a:lnSpc>
              </a:pPr>
              <a:r>
                <a:rPr lang="en-US" sz="2434">
                  <a:solidFill>
                    <a:srgbClr val="FFFFFF"/>
                  </a:solidFill>
                  <a:latin typeface="Muli Extra Light"/>
                </a:rPr>
                <a:t>                    Phạm Thị Anh - 20182360</a:t>
              </a:r>
            </a:p>
            <a:p>
              <a:pPr>
                <a:lnSpc>
                  <a:spcPts val="2921"/>
                </a:lnSpc>
              </a:pPr>
            </a:p>
            <a:p>
              <a:pPr>
                <a:lnSpc>
                  <a:spcPts val="2921"/>
                </a:lnSpc>
              </a:pPr>
              <a:r>
                <a:rPr lang="en-US" sz="2434">
                  <a:solidFill>
                    <a:srgbClr val="FFFFFF"/>
                  </a:solidFill>
                  <a:latin typeface="Muli Extra Light"/>
                </a:rPr>
                <a:t>                    Nguyễn Quang Thu Phương - 20182725</a:t>
              </a:r>
            </a:p>
            <a:p>
              <a:pPr>
                <a:lnSpc>
                  <a:spcPts val="2921"/>
                </a:lnSpc>
              </a:pPr>
            </a:p>
            <a:p>
              <a:pPr>
                <a:lnSpc>
                  <a:spcPts val="2921"/>
                </a:lnSpc>
              </a:pPr>
              <a:r>
                <a:rPr lang="en-US" sz="2434">
                  <a:solidFill>
                    <a:srgbClr val="FFFFFF"/>
                  </a:solidFill>
                  <a:latin typeface="Muli Extra Light"/>
                </a:rPr>
                <a:t>                    Mai Danh Quý - 20182746</a:t>
              </a:r>
            </a:p>
            <a:p>
              <a:pPr>
                <a:lnSpc>
                  <a:spcPts val="2921"/>
                </a:lnSpc>
              </a:pPr>
            </a:p>
            <a:p>
              <a:pPr>
                <a:lnSpc>
                  <a:spcPts val="2921"/>
                </a:lnSpc>
              </a:pPr>
              <a:r>
                <a:rPr lang="en-US" sz="2434">
                  <a:solidFill>
                    <a:srgbClr val="FFFFFF"/>
                  </a:solidFill>
                  <a:latin typeface="Muli Extra Light"/>
                </a:rPr>
                <a:t>                    Hồ Sỹ Thạch - 20182769</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164" b="164"/>
          <a:stretch>
            <a:fillRect/>
          </a:stretch>
        </p:blipFill>
        <p:spPr>
          <a:xfrm rot="0">
            <a:off x="1792925" y="5032638"/>
            <a:ext cx="6837300" cy="3043000"/>
          </a:xfrm>
          <a:prstGeom prst="rect">
            <a:avLst/>
          </a:prstGeom>
        </p:spPr>
      </p:pic>
      <p:pic>
        <p:nvPicPr>
          <p:cNvPr name="Picture 3" id="3"/>
          <p:cNvPicPr>
            <a:picLocks noChangeAspect="true"/>
          </p:cNvPicPr>
          <p:nvPr/>
        </p:nvPicPr>
        <p:blipFill>
          <a:blip r:embed="rId3"/>
          <a:srcRect l="0" t="0" r="365" b="365"/>
          <a:stretch>
            <a:fillRect/>
          </a:stretch>
        </p:blipFill>
        <p:spPr>
          <a:xfrm rot="0">
            <a:off x="10069875" y="5302638"/>
            <a:ext cx="5792722" cy="2714200"/>
          </a:xfrm>
          <a:prstGeom prst="rect">
            <a:avLst/>
          </a:prstGeom>
        </p:spPr>
      </p:pic>
      <p:sp>
        <p:nvSpPr>
          <p:cNvPr name="TextBox 4" id="4"/>
          <p:cNvSpPr txBox="true"/>
          <p:nvPr/>
        </p:nvSpPr>
        <p:spPr>
          <a:xfrm rot="0">
            <a:off x="3828000" y="8704663"/>
            <a:ext cx="3020550" cy="285750"/>
          </a:xfrm>
          <a:prstGeom prst="rect">
            <a:avLst/>
          </a:prstGeom>
        </p:spPr>
        <p:txBody>
          <a:bodyPr anchor="t" rtlCol="false" tIns="0" lIns="0" bIns="0" rIns="0">
            <a:spAutoFit/>
          </a:bodyPr>
          <a:lstStyle/>
          <a:p>
            <a:pPr algn="ctr">
              <a:lnSpc>
                <a:spcPts val="2160"/>
              </a:lnSpc>
            </a:pPr>
            <a:r>
              <a:rPr lang="en-US" sz="1800">
                <a:solidFill>
                  <a:srgbClr val="424242"/>
                </a:solidFill>
                <a:latin typeface="Arimo Bold"/>
              </a:rPr>
              <a:t>Max-Pooling</a:t>
            </a:r>
          </a:p>
        </p:txBody>
      </p:sp>
      <p:sp>
        <p:nvSpPr>
          <p:cNvPr name="TextBox 5" id="5"/>
          <p:cNvSpPr txBox="true"/>
          <p:nvPr/>
        </p:nvSpPr>
        <p:spPr>
          <a:xfrm rot="0">
            <a:off x="10963050" y="8704663"/>
            <a:ext cx="4006350" cy="285750"/>
          </a:xfrm>
          <a:prstGeom prst="rect">
            <a:avLst/>
          </a:prstGeom>
        </p:spPr>
        <p:txBody>
          <a:bodyPr anchor="t" rtlCol="false" tIns="0" lIns="0" bIns="0" rIns="0">
            <a:spAutoFit/>
          </a:bodyPr>
          <a:lstStyle/>
          <a:p>
            <a:pPr algn="ctr">
              <a:lnSpc>
                <a:spcPts val="2160"/>
              </a:lnSpc>
            </a:pPr>
            <a:r>
              <a:rPr lang="en-US" sz="1800">
                <a:solidFill>
                  <a:srgbClr val="424242"/>
                </a:solidFill>
                <a:latin typeface="Arimo Bold"/>
              </a:rPr>
              <a:t>Average-Pooling</a:t>
            </a:r>
          </a:p>
        </p:txBody>
      </p:sp>
      <p:sp>
        <p:nvSpPr>
          <p:cNvPr name="TextBox 6" id="6"/>
          <p:cNvSpPr txBox="true"/>
          <p:nvPr/>
        </p:nvSpPr>
        <p:spPr>
          <a:xfrm rot="0">
            <a:off x="1298276" y="2104150"/>
            <a:ext cx="14312898" cy="1704975"/>
          </a:xfrm>
          <a:prstGeom prst="rect">
            <a:avLst/>
          </a:prstGeom>
        </p:spPr>
        <p:txBody>
          <a:bodyPr anchor="t" rtlCol="false" tIns="0" lIns="0" bIns="0" rIns="0">
            <a:spAutoFit/>
          </a:bodyPr>
          <a:lstStyle/>
          <a:p>
            <a:pPr algn="just" marL="647700" indent="-323850" lvl="1">
              <a:lnSpc>
                <a:spcPts val="4500"/>
              </a:lnSpc>
              <a:buFont typeface="Arial"/>
              <a:buChar char="•"/>
            </a:pPr>
            <a:r>
              <a:rPr lang="en-US" sz="3000">
                <a:solidFill>
                  <a:srgbClr val="000000"/>
                </a:solidFill>
                <a:latin typeface="Public Sans Bold"/>
              </a:rPr>
              <a:t>Pooling layer</a:t>
            </a:r>
            <a:r>
              <a:rPr lang="en-US" sz="3000">
                <a:solidFill>
                  <a:srgbClr val="000000"/>
                </a:solidFill>
                <a:latin typeface="Public Sans"/>
              </a:rPr>
              <a:t> thường được dùng giữa các </a:t>
            </a:r>
            <a:r>
              <a:rPr lang="en-US" sz="3000">
                <a:solidFill>
                  <a:srgbClr val="000000"/>
                </a:solidFill>
                <a:latin typeface="Public Sans Bold"/>
              </a:rPr>
              <a:t>convolutional layer</a:t>
            </a:r>
            <a:r>
              <a:rPr lang="en-US" sz="3000">
                <a:solidFill>
                  <a:srgbClr val="000000"/>
                </a:solidFill>
                <a:latin typeface="Public Sans"/>
              </a:rPr>
              <a:t>, để giảm kích thước dữ liệu nhưng </a:t>
            </a:r>
            <a:r>
              <a:rPr lang="en-US" sz="3000">
                <a:solidFill>
                  <a:srgbClr val="000000"/>
                </a:solidFill>
                <a:latin typeface="Public Sans"/>
              </a:rPr>
              <a:t>vẫn giữ được các thuộc tính quan trọng. </a:t>
            </a:r>
          </a:p>
          <a:p>
            <a:pPr algn="just" marL="647700" indent="-323850" lvl="1">
              <a:lnSpc>
                <a:spcPts val="4500"/>
              </a:lnSpc>
              <a:buFont typeface="Arial"/>
              <a:buChar char="•"/>
            </a:pPr>
            <a:r>
              <a:rPr lang="en-US" sz="3000">
                <a:solidFill>
                  <a:srgbClr val="000000"/>
                </a:solidFill>
                <a:latin typeface="Public Sans"/>
              </a:rPr>
              <a:t>Việc giảm kích thước dữ liệu giúp giảm các phép tính toán trong model.</a:t>
            </a:r>
          </a:p>
        </p:txBody>
      </p:sp>
      <p:sp>
        <p:nvSpPr>
          <p:cNvPr name="TextBox 7" id="7"/>
          <p:cNvSpPr txBox="true"/>
          <p:nvPr/>
        </p:nvSpPr>
        <p:spPr>
          <a:xfrm rot="0">
            <a:off x="1028700" y="572399"/>
            <a:ext cx="5345650" cy="752475"/>
          </a:xfrm>
          <a:prstGeom prst="rect">
            <a:avLst/>
          </a:prstGeom>
        </p:spPr>
        <p:txBody>
          <a:bodyPr anchor="t" rtlCol="false" tIns="0" lIns="0" bIns="0" rIns="0">
            <a:spAutoFit/>
          </a:bodyPr>
          <a:lstStyle/>
          <a:p>
            <a:pPr algn="l">
              <a:lnSpc>
                <a:spcPts val="5999"/>
              </a:lnSpc>
            </a:pPr>
            <a:r>
              <a:rPr lang="en-US" sz="4999">
                <a:solidFill>
                  <a:srgbClr val="84B3DB"/>
                </a:solidFill>
                <a:latin typeface="Public Sans Bold Italics"/>
              </a:rPr>
              <a:t>Pool Layer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312" b="313"/>
          <a:stretch>
            <a:fillRect/>
          </a:stretch>
        </p:blipFill>
        <p:spPr>
          <a:xfrm flipH="false" flipV="false" rot="0">
            <a:off x="1841473" y="6586074"/>
            <a:ext cx="6756848" cy="3700926"/>
          </a:xfrm>
          <a:prstGeom prst="rect">
            <a:avLst/>
          </a:prstGeom>
        </p:spPr>
      </p:pic>
      <p:pic>
        <p:nvPicPr>
          <p:cNvPr name="Picture 3" id="3"/>
          <p:cNvPicPr>
            <a:picLocks noChangeAspect="true"/>
          </p:cNvPicPr>
          <p:nvPr/>
        </p:nvPicPr>
        <p:blipFill>
          <a:blip r:embed="rId3"/>
          <a:srcRect l="0" t="0" r="171" b="172"/>
          <a:stretch>
            <a:fillRect/>
          </a:stretch>
        </p:blipFill>
        <p:spPr>
          <a:xfrm flipH="false" flipV="false" rot="0">
            <a:off x="11097228" y="7124585"/>
            <a:ext cx="5349299" cy="2623902"/>
          </a:xfrm>
          <a:prstGeom prst="rect">
            <a:avLst/>
          </a:prstGeom>
        </p:spPr>
      </p:pic>
      <p:sp>
        <p:nvSpPr>
          <p:cNvPr name="AutoShape 4" id="4"/>
          <p:cNvSpPr/>
          <p:nvPr/>
        </p:nvSpPr>
        <p:spPr>
          <a:xfrm rot="21327">
            <a:off x="8590497" y="8436537"/>
            <a:ext cx="2514430" cy="0"/>
          </a:xfrm>
          <a:prstGeom prst="line">
            <a:avLst/>
          </a:prstGeom>
          <a:ln cap="rnd" w="9525">
            <a:solidFill>
              <a:srgbClr val="31E7B6"/>
            </a:solidFill>
            <a:prstDash val="solid"/>
            <a:headEnd type="none" len="sm" w="sm"/>
            <a:tailEnd type="triangle" len="med" w="lg"/>
          </a:ln>
        </p:spPr>
      </p:sp>
      <p:sp>
        <p:nvSpPr>
          <p:cNvPr name="TextBox 5" id="5"/>
          <p:cNvSpPr txBox="true"/>
          <p:nvPr/>
        </p:nvSpPr>
        <p:spPr>
          <a:xfrm rot="0">
            <a:off x="1028700" y="1534580"/>
            <a:ext cx="15448464" cy="5133975"/>
          </a:xfrm>
          <a:prstGeom prst="rect">
            <a:avLst/>
          </a:prstGeom>
        </p:spPr>
        <p:txBody>
          <a:bodyPr anchor="t" rtlCol="false" tIns="0" lIns="0" bIns="0" rIns="0">
            <a:spAutoFit/>
          </a:bodyPr>
          <a:lstStyle/>
          <a:p>
            <a:pPr algn="just" marL="647700" indent="-323850" lvl="1">
              <a:lnSpc>
                <a:spcPts val="4500"/>
              </a:lnSpc>
              <a:buFont typeface="Arial"/>
              <a:buChar char="•"/>
            </a:pPr>
            <a:r>
              <a:rPr lang="en-US" sz="3000">
                <a:solidFill>
                  <a:srgbClr val="000000"/>
                </a:solidFill>
                <a:latin typeface="Public Sans"/>
              </a:rPr>
              <a:t>Sau khi ảnh được truyền qua nhiều convolutional layer và pooling layer thì model đã học được tương đối các đặc điểm của ảnh thì tensor của output của layer cuối cùng sẽ được là phẳng thành vector và đưa vào một lớp được kết nối như một mạng nơ-ron. </a:t>
            </a:r>
          </a:p>
          <a:p>
            <a:pPr algn="just" marL="647700" indent="-323850" lvl="1">
              <a:lnSpc>
                <a:spcPts val="4500"/>
              </a:lnSpc>
              <a:buFont typeface="Arial"/>
              <a:buChar char="•"/>
            </a:pPr>
            <a:r>
              <a:rPr lang="en-US" sz="3000">
                <a:solidFill>
                  <a:srgbClr val="000000"/>
                </a:solidFill>
                <a:latin typeface="Public Sans"/>
              </a:rPr>
              <a:t>Với FC layer được kết hợp với các tính năng lại với nhau để tạo ra một mô hình. </a:t>
            </a:r>
          </a:p>
          <a:p>
            <a:pPr algn="just" marL="647700" indent="-323850" lvl="1">
              <a:lnSpc>
                <a:spcPts val="4500"/>
              </a:lnSpc>
              <a:buFont typeface="Arial"/>
              <a:buChar char="•"/>
            </a:pPr>
            <a:r>
              <a:rPr lang="en-US" sz="3000">
                <a:solidFill>
                  <a:srgbClr val="000000"/>
                </a:solidFill>
                <a:latin typeface="Public Sans"/>
              </a:rPr>
              <a:t>Cuối cùng sử dụng softmax hoặc sigmoid để phân loại đầu ra.</a:t>
            </a:r>
          </a:p>
          <a:p>
            <a:pPr algn="just" marL="647700" indent="-323850" lvl="1">
              <a:lnSpc>
                <a:spcPts val="4500"/>
              </a:lnSpc>
              <a:buFont typeface="Arial"/>
              <a:buChar char="•"/>
            </a:pPr>
            <a:r>
              <a:rPr lang="en-US" sz="3000">
                <a:solidFill>
                  <a:srgbClr val="000000"/>
                </a:solidFill>
                <a:latin typeface="Public Sans"/>
              </a:rPr>
              <a:t>Sau đó ta dùng các fully connected layer để kết hợp các đặc điểm của ảnh để ra được output của model.</a:t>
            </a:r>
          </a:p>
          <a:p>
            <a:pPr algn="just">
              <a:lnSpc>
                <a:spcPts val="4500"/>
              </a:lnSpc>
            </a:pPr>
          </a:p>
        </p:txBody>
      </p:sp>
      <p:sp>
        <p:nvSpPr>
          <p:cNvPr name="TextBox 6" id="6"/>
          <p:cNvSpPr txBox="true"/>
          <p:nvPr/>
        </p:nvSpPr>
        <p:spPr>
          <a:xfrm rot="0">
            <a:off x="1028700" y="572399"/>
            <a:ext cx="7915610" cy="752475"/>
          </a:xfrm>
          <a:prstGeom prst="rect">
            <a:avLst/>
          </a:prstGeom>
        </p:spPr>
        <p:txBody>
          <a:bodyPr anchor="t" rtlCol="false" tIns="0" lIns="0" bIns="0" rIns="0">
            <a:spAutoFit/>
          </a:bodyPr>
          <a:lstStyle/>
          <a:p>
            <a:pPr algn="l">
              <a:lnSpc>
                <a:spcPts val="5999"/>
              </a:lnSpc>
            </a:pPr>
            <a:r>
              <a:rPr lang="en-US" sz="4999">
                <a:solidFill>
                  <a:srgbClr val="84B3DB"/>
                </a:solidFill>
                <a:latin typeface="Public Sans Bold Italics"/>
              </a:rPr>
              <a:t>Fully connected layer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336" r="0" b="0"/>
          <a:stretch>
            <a:fillRect/>
          </a:stretch>
        </p:blipFill>
        <p:spPr>
          <a:xfrm flipH="false" flipV="false" rot="0">
            <a:off x="5604239" y="2157042"/>
            <a:ext cx="10720753" cy="6968216"/>
          </a:xfrm>
          <a:prstGeom prst="rect">
            <a:avLst/>
          </a:prstGeom>
        </p:spPr>
      </p:pic>
      <p:sp>
        <p:nvSpPr>
          <p:cNvPr name="TextBox 3" id="3"/>
          <p:cNvSpPr txBox="true"/>
          <p:nvPr/>
        </p:nvSpPr>
        <p:spPr>
          <a:xfrm rot="0">
            <a:off x="682319" y="416318"/>
            <a:ext cx="5091320" cy="1740724"/>
          </a:xfrm>
          <a:prstGeom prst="rect">
            <a:avLst/>
          </a:prstGeom>
        </p:spPr>
        <p:txBody>
          <a:bodyPr anchor="t" rtlCol="false" tIns="0" lIns="0" bIns="0" rIns="0">
            <a:spAutoFit/>
          </a:bodyPr>
          <a:lstStyle/>
          <a:p>
            <a:pPr algn="ctr">
              <a:lnSpc>
                <a:spcPts val="13672"/>
              </a:lnSpc>
              <a:spcBef>
                <a:spcPct val="0"/>
              </a:spcBef>
            </a:pPr>
            <a:r>
              <a:rPr lang="en-US" sz="11393">
                <a:solidFill>
                  <a:srgbClr val="84B3DB"/>
                </a:solidFill>
                <a:latin typeface="Public Sans Bold"/>
              </a:rPr>
              <a:t>VGG 16</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909316" y="2606613"/>
            <a:ext cx="15066413" cy="3804286"/>
          </a:xfrm>
          <a:prstGeom prst="rect">
            <a:avLst/>
          </a:prstGeom>
        </p:spPr>
        <p:txBody>
          <a:bodyPr anchor="t" rtlCol="false" tIns="0" lIns="0" bIns="0" rIns="0">
            <a:spAutoFit/>
          </a:bodyPr>
          <a:lstStyle/>
          <a:p>
            <a:pPr algn="just" marL="734056" indent="-367028" lvl="1">
              <a:lnSpc>
                <a:spcPts val="5099"/>
              </a:lnSpc>
              <a:buFont typeface="Arial"/>
              <a:buChar char="•"/>
            </a:pPr>
            <a:r>
              <a:rPr lang="en-US" sz="3399">
                <a:solidFill>
                  <a:srgbClr val="000000"/>
                </a:solidFill>
                <a:latin typeface="Public Sans Bold"/>
              </a:rPr>
              <a:t>VGG 16</a:t>
            </a:r>
            <a:r>
              <a:rPr lang="en-US" sz="3399">
                <a:solidFill>
                  <a:srgbClr val="000000"/>
                </a:solidFill>
                <a:latin typeface="Public Sans"/>
              </a:rPr>
              <a:t> là mạng </a:t>
            </a:r>
            <a:r>
              <a:rPr lang="en-US" sz="3399">
                <a:solidFill>
                  <a:srgbClr val="000000"/>
                </a:solidFill>
                <a:latin typeface="Public Sans Bold"/>
              </a:rPr>
              <a:t>convolutional neural network</a:t>
            </a:r>
            <a:r>
              <a:rPr lang="en-US" sz="3399">
                <a:solidFill>
                  <a:srgbClr val="000000"/>
                </a:solidFill>
                <a:latin typeface="Public Sans"/>
              </a:rPr>
              <a:t> được đề xuất bởi K. Simonyan and A. Zisserman, </a:t>
            </a:r>
            <a:r>
              <a:rPr lang="en-US" sz="3399">
                <a:solidFill>
                  <a:srgbClr val="000000"/>
                </a:solidFill>
                <a:latin typeface="Public Sans"/>
              </a:rPr>
              <a:t>University of Oxford. </a:t>
            </a:r>
          </a:p>
          <a:p>
            <a:pPr algn="just">
              <a:lnSpc>
                <a:spcPts val="5099"/>
              </a:lnSpc>
            </a:pPr>
          </a:p>
          <a:p>
            <a:pPr algn="just" marL="734056" indent="-367028" lvl="1">
              <a:lnSpc>
                <a:spcPts val="5099"/>
              </a:lnSpc>
              <a:buFont typeface="Arial"/>
              <a:buChar char="•"/>
            </a:pPr>
            <a:r>
              <a:rPr lang="en-US" sz="3399">
                <a:solidFill>
                  <a:srgbClr val="000000"/>
                </a:solidFill>
                <a:latin typeface="Public Sans"/>
              </a:rPr>
              <a:t>Model sau khi train bởi mạng VGG 16 đạt độ chính xác 92.7% top-5 test trong </a:t>
            </a:r>
            <a:r>
              <a:rPr lang="en-US" sz="3399">
                <a:solidFill>
                  <a:srgbClr val="000000"/>
                </a:solidFill>
                <a:latin typeface="Public Sans"/>
              </a:rPr>
              <a:t>dữ liệu ImageNet gồm 14 triệu hình ảnh thuộc 1000 lớp khác nhau. </a:t>
            </a:r>
          </a:p>
        </p:txBody>
      </p:sp>
      <p:sp>
        <p:nvSpPr>
          <p:cNvPr name="TextBox 3" id="3"/>
          <p:cNvSpPr txBox="true"/>
          <p:nvPr/>
        </p:nvSpPr>
        <p:spPr>
          <a:xfrm rot="0">
            <a:off x="1028700" y="572399"/>
            <a:ext cx="5345650" cy="752475"/>
          </a:xfrm>
          <a:prstGeom prst="rect">
            <a:avLst/>
          </a:prstGeom>
        </p:spPr>
        <p:txBody>
          <a:bodyPr anchor="t" rtlCol="false" tIns="0" lIns="0" bIns="0" rIns="0">
            <a:spAutoFit/>
          </a:bodyPr>
          <a:lstStyle/>
          <a:p>
            <a:pPr algn="l">
              <a:lnSpc>
                <a:spcPts val="5999"/>
              </a:lnSpc>
            </a:pPr>
            <a:r>
              <a:rPr lang="en-US" sz="4999">
                <a:solidFill>
                  <a:srgbClr val="84B3DB"/>
                </a:solidFill>
                <a:latin typeface="Public Sans Bold Italics"/>
              </a:rPr>
              <a:t>VGG 16</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071546" y="1892551"/>
            <a:ext cx="11383031" cy="3149591"/>
          </a:xfrm>
          <a:prstGeom prst="rect">
            <a:avLst/>
          </a:prstGeom>
        </p:spPr>
      </p:pic>
      <p:sp>
        <p:nvSpPr>
          <p:cNvPr name="TextBox 3" id="3"/>
          <p:cNvSpPr txBox="true"/>
          <p:nvPr/>
        </p:nvSpPr>
        <p:spPr>
          <a:xfrm rot="0">
            <a:off x="7559731" y="5282603"/>
            <a:ext cx="1874573" cy="323850"/>
          </a:xfrm>
          <a:prstGeom prst="rect">
            <a:avLst/>
          </a:prstGeom>
        </p:spPr>
        <p:txBody>
          <a:bodyPr anchor="t" rtlCol="false" tIns="0" lIns="0" bIns="0" rIns="0">
            <a:spAutoFit/>
          </a:bodyPr>
          <a:lstStyle/>
          <a:p>
            <a:pPr algn="ctr">
              <a:lnSpc>
                <a:spcPts val="2400"/>
              </a:lnSpc>
              <a:spcBef>
                <a:spcPct val="0"/>
              </a:spcBef>
            </a:pPr>
            <a:r>
              <a:rPr lang="en-US" sz="2000">
                <a:solidFill>
                  <a:srgbClr val="000000"/>
                </a:solidFill>
                <a:latin typeface="Public Sans Italics"/>
              </a:rPr>
              <a:t>Kiến trúc VGG16</a:t>
            </a:r>
          </a:p>
        </p:txBody>
      </p:sp>
      <p:sp>
        <p:nvSpPr>
          <p:cNvPr name="TextBox 4" id="4"/>
          <p:cNvSpPr txBox="true"/>
          <p:nvPr/>
        </p:nvSpPr>
        <p:spPr>
          <a:xfrm rot="0">
            <a:off x="2026404" y="6082703"/>
            <a:ext cx="14815799" cy="3914776"/>
          </a:xfrm>
          <a:prstGeom prst="rect">
            <a:avLst/>
          </a:prstGeom>
        </p:spPr>
        <p:txBody>
          <a:bodyPr anchor="t" rtlCol="false" tIns="0" lIns="0" bIns="0" rIns="0">
            <a:spAutoFit/>
          </a:bodyPr>
          <a:lstStyle/>
          <a:p>
            <a:pPr algn="just" marL="647697" indent="-323848" lvl="1">
              <a:lnSpc>
                <a:spcPts val="4499"/>
              </a:lnSpc>
              <a:buFont typeface="Arial"/>
              <a:buChar char="•"/>
            </a:pPr>
            <a:r>
              <a:rPr lang="en-US" sz="2999">
                <a:solidFill>
                  <a:srgbClr val="000000"/>
                </a:solidFill>
                <a:latin typeface="Public Sans Bold"/>
              </a:rPr>
              <a:t>Convolutional layer:</a:t>
            </a:r>
            <a:r>
              <a:rPr lang="en-US" sz="2999">
                <a:solidFill>
                  <a:srgbClr val="000000"/>
                </a:solidFill>
                <a:latin typeface="Public Sans"/>
              </a:rPr>
              <a:t> kích thước 3*3, padding=1, stride=1.</a:t>
            </a:r>
          </a:p>
          <a:p>
            <a:pPr algn="just" marL="647697" indent="-323848" lvl="1">
              <a:lnSpc>
                <a:spcPts val="4499"/>
              </a:lnSpc>
              <a:buFont typeface="Arial"/>
              <a:buChar char="•"/>
            </a:pPr>
            <a:r>
              <a:rPr lang="en-US" sz="2999">
                <a:solidFill>
                  <a:srgbClr val="000000"/>
                </a:solidFill>
                <a:latin typeface="Public Sans Bold"/>
              </a:rPr>
              <a:t>Pool/2:</a:t>
            </a:r>
            <a:r>
              <a:rPr lang="en-US" sz="2999">
                <a:solidFill>
                  <a:srgbClr val="000000"/>
                </a:solidFill>
                <a:latin typeface="Public Sans"/>
              </a:rPr>
              <a:t> max pooling layer với size 2*2</a:t>
            </a:r>
          </a:p>
          <a:p>
            <a:pPr algn="just" marL="647697" indent="-323848" lvl="1">
              <a:lnSpc>
                <a:spcPts val="4499"/>
              </a:lnSpc>
              <a:buFont typeface="Arial"/>
              <a:buChar char="•"/>
            </a:pPr>
            <a:r>
              <a:rPr lang="en-US" sz="2999">
                <a:solidFill>
                  <a:srgbClr val="000000"/>
                </a:solidFill>
                <a:latin typeface="Public Sans Bold"/>
              </a:rPr>
              <a:t>3*3 conv, 64:</a:t>
            </a:r>
            <a:r>
              <a:rPr lang="en-US" sz="2999">
                <a:solidFill>
                  <a:srgbClr val="000000"/>
                </a:solidFill>
                <a:latin typeface="Public Sans"/>
              </a:rPr>
              <a:t> 64 là số kernel áp dụng trong layer</a:t>
            </a:r>
          </a:p>
          <a:p>
            <a:pPr algn="just" marL="647697" indent="-323848" lvl="1">
              <a:lnSpc>
                <a:spcPts val="4499"/>
              </a:lnSpc>
              <a:buFont typeface="Arial"/>
              <a:buChar char="•"/>
            </a:pPr>
            <a:r>
              <a:rPr lang="en-US" sz="2999">
                <a:solidFill>
                  <a:srgbClr val="000000"/>
                </a:solidFill>
                <a:latin typeface="Public Sans"/>
              </a:rPr>
              <a:t>Càng các convolutional layer sau thì kích thước width, height càng giảm nhưng depth càng tăng.</a:t>
            </a:r>
          </a:p>
          <a:p>
            <a:pPr algn="just" marL="647697" indent="-323848" lvl="1">
              <a:lnSpc>
                <a:spcPts val="4499"/>
              </a:lnSpc>
              <a:buFont typeface="Arial"/>
              <a:buChar char="•"/>
            </a:pPr>
            <a:r>
              <a:rPr lang="en-US" sz="2999">
                <a:solidFill>
                  <a:srgbClr val="000000"/>
                </a:solidFill>
                <a:latin typeface="Public Sans"/>
              </a:rPr>
              <a:t>Sau khá nhiều convolutional layer và pooling layer thì dữ liệu được flatten và cho vào fully connected layer.</a:t>
            </a:r>
          </a:p>
        </p:txBody>
      </p:sp>
      <p:sp>
        <p:nvSpPr>
          <p:cNvPr name="TextBox 5" id="5"/>
          <p:cNvSpPr txBox="true"/>
          <p:nvPr/>
        </p:nvSpPr>
        <p:spPr>
          <a:xfrm rot="0">
            <a:off x="1028700" y="572399"/>
            <a:ext cx="5345650" cy="752475"/>
          </a:xfrm>
          <a:prstGeom prst="rect">
            <a:avLst/>
          </a:prstGeom>
        </p:spPr>
        <p:txBody>
          <a:bodyPr anchor="t" rtlCol="false" tIns="0" lIns="0" bIns="0" rIns="0">
            <a:spAutoFit/>
          </a:bodyPr>
          <a:lstStyle/>
          <a:p>
            <a:pPr algn="l">
              <a:lnSpc>
                <a:spcPts val="5999"/>
              </a:lnSpc>
            </a:pPr>
            <a:r>
              <a:rPr lang="en-US" sz="4999">
                <a:solidFill>
                  <a:srgbClr val="84B3DB"/>
                </a:solidFill>
                <a:latin typeface="Public Sans Bold Italics"/>
              </a:rPr>
              <a:t>VGG 16</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84B3D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005738" y="2260462"/>
            <a:ext cx="7641615" cy="5845836"/>
          </a:xfrm>
          <a:prstGeom prst="rect">
            <a:avLst/>
          </a:prstGeom>
        </p:spPr>
      </p:pic>
      <p:sp>
        <p:nvSpPr>
          <p:cNvPr name="TextBox 3" id="3"/>
          <p:cNvSpPr txBox="true"/>
          <p:nvPr/>
        </p:nvSpPr>
        <p:spPr>
          <a:xfrm rot="0">
            <a:off x="2045945" y="3370124"/>
            <a:ext cx="9661534" cy="1997075"/>
          </a:xfrm>
          <a:prstGeom prst="rect">
            <a:avLst/>
          </a:prstGeom>
        </p:spPr>
        <p:txBody>
          <a:bodyPr anchor="t" rtlCol="false" tIns="0" lIns="0" bIns="0" rIns="0">
            <a:spAutoFit/>
          </a:bodyPr>
          <a:lstStyle/>
          <a:p>
            <a:pPr>
              <a:lnSpc>
                <a:spcPts val="15400"/>
              </a:lnSpc>
            </a:pPr>
            <a:r>
              <a:rPr lang="en-US" sz="14000">
                <a:solidFill>
                  <a:srgbClr val="FFFFFF"/>
                </a:solidFill>
                <a:latin typeface="Muli Regular Bold"/>
              </a:rPr>
              <a:t>MÔ HÌNH</a:t>
            </a:r>
          </a:p>
        </p:txBody>
      </p:sp>
      <p:pic>
        <p:nvPicPr>
          <p:cNvPr name="Picture 4" id="4"/>
          <p:cNvPicPr>
            <a:picLocks noChangeAspect="true"/>
          </p:cNvPicPr>
          <p:nvPr/>
        </p:nvPicPr>
        <p:blipFill>
          <a:blip r:embed="rId3"/>
          <a:srcRect l="0" t="0" r="0" b="0"/>
          <a:stretch>
            <a:fillRect/>
          </a:stretch>
        </p:blipFill>
        <p:spPr>
          <a:xfrm flipH="false" flipV="false" rot="0">
            <a:off x="8120896" y="-716402"/>
            <a:ext cx="3586584" cy="2976864"/>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84B3DB"/>
        </a:solidFill>
      </p:bgPr>
    </p:bg>
    <p:spTree>
      <p:nvGrpSpPr>
        <p:cNvPr id="1" name=""/>
        <p:cNvGrpSpPr/>
        <p:nvPr/>
      </p:nvGrpSpPr>
      <p:grpSpPr>
        <a:xfrm>
          <a:off x="0" y="0"/>
          <a:ext cx="0" cy="0"/>
          <a:chOff x="0" y="0"/>
          <a:chExt cx="0" cy="0"/>
        </a:xfrm>
      </p:grpSpPr>
      <p:sp>
        <p:nvSpPr>
          <p:cNvPr name="AutoShape 2" id="2"/>
          <p:cNvSpPr/>
          <p:nvPr/>
        </p:nvSpPr>
        <p:spPr>
          <a:xfrm rot="0">
            <a:off x="0" y="0"/>
            <a:ext cx="1028700" cy="10287000"/>
          </a:xfrm>
          <a:prstGeom prst="rect">
            <a:avLst/>
          </a:prstGeom>
          <a:solidFill>
            <a:srgbClr val="FFFFFF"/>
          </a:solidFill>
        </p:spPr>
      </p:sp>
      <p:grpSp>
        <p:nvGrpSpPr>
          <p:cNvPr name="Group 3" id="3"/>
          <p:cNvGrpSpPr/>
          <p:nvPr/>
        </p:nvGrpSpPr>
        <p:grpSpPr>
          <a:xfrm rot="0">
            <a:off x="1172474" y="482818"/>
            <a:ext cx="6667311" cy="9804182"/>
            <a:chOff x="0" y="0"/>
            <a:chExt cx="8889748" cy="13072242"/>
          </a:xfrm>
        </p:grpSpPr>
        <p:pic>
          <p:nvPicPr>
            <p:cNvPr name="Picture 4" id="4"/>
            <p:cNvPicPr>
              <a:picLocks noChangeAspect="true"/>
            </p:cNvPicPr>
            <p:nvPr/>
          </p:nvPicPr>
          <p:blipFill>
            <a:blip r:embed="rId2"/>
            <a:srcRect l="0" t="1111" r="0" b="1111"/>
            <a:stretch>
              <a:fillRect/>
            </a:stretch>
          </p:blipFill>
          <p:spPr>
            <a:xfrm>
              <a:off x="0" y="0"/>
              <a:ext cx="8889748" cy="8553962"/>
            </a:xfrm>
            <a:prstGeom prst="rect">
              <a:avLst/>
            </a:prstGeom>
          </p:spPr>
        </p:pic>
        <p:pic>
          <p:nvPicPr>
            <p:cNvPr name="Picture 5" id="5"/>
            <p:cNvPicPr>
              <a:picLocks noChangeAspect="true"/>
            </p:cNvPicPr>
            <p:nvPr/>
          </p:nvPicPr>
          <p:blipFill>
            <a:blip r:embed="rId3"/>
            <a:srcRect l="9449" t="0" r="3888" b="0"/>
            <a:stretch>
              <a:fillRect/>
            </a:stretch>
          </p:blipFill>
          <p:spPr>
            <a:xfrm>
              <a:off x="0" y="8795262"/>
              <a:ext cx="8889748" cy="4276981"/>
            </a:xfrm>
            <a:prstGeom prst="rect">
              <a:avLst/>
            </a:prstGeom>
          </p:spPr>
        </p:pic>
      </p:grpSp>
      <p:pic>
        <p:nvPicPr>
          <p:cNvPr name="Picture 6" id="6"/>
          <p:cNvPicPr>
            <a:picLocks noChangeAspect="true"/>
          </p:cNvPicPr>
          <p:nvPr/>
        </p:nvPicPr>
        <p:blipFill>
          <a:blip r:embed="rId4"/>
          <a:srcRect l="0" t="0" r="0" b="0"/>
          <a:stretch>
            <a:fillRect/>
          </a:stretch>
        </p:blipFill>
        <p:spPr>
          <a:xfrm flipH="false" flipV="false" rot="0">
            <a:off x="9157225" y="482818"/>
            <a:ext cx="7533139" cy="3954898"/>
          </a:xfrm>
          <a:prstGeom prst="rect">
            <a:avLst/>
          </a:prstGeom>
        </p:spPr>
      </p:pic>
      <p:sp>
        <p:nvSpPr>
          <p:cNvPr name="TextBox 7" id="7"/>
          <p:cNvSpPr txBox="true"/>
          <p:nvPr/>
        </p:nvSpPr>
        <p:spPr>
          <a:xfrm rot="0">
            <a:off x="2045111" y="6558044"/>
            <a:ext cx="5650901" cy="439766"/>
          </a:xfrm>
          <a:prstGeom prst="rect">
            <a:avLst/>
          </a:prstGeom>
        </p:spPr>
        <p:txBody>
          <a:bodyPr anchor="t" rtlCol="false" tIns="0" lIns="0" bIns="0" rIns="0">
            <a:spAutoFit/>
          </a:bodyPr>
          <a:lstStyle/>
          <a:p>
            <a:pPr>
              <a:lnSpc>
                <a:spcPts val="3686"/>
              </a:lnSpc>
            </a:pPr>
            <a:r>
              <a:rPr lang="en-US" sz="2457" spc="24">
                <a:solidFill>
                  <a:srgbClr val="000000"/>
                </a:solidFill>
                <a:latin typeface="Clear Sans Bold Bold"/>
              </a:rPr>
              <a:t>số lượng ảnh của từng loại biển báo</a:t>
            </a:r>
          </a:p>
        </p:txBody>
      </p:sp>
      <p:sp>
        <p:nvSpPr>
          <p:cNvPr name="TextBox 8" id="8"/>
          <p:cNvSpPr txBox="true"/>
          <p:nvPr/>
        </p:nvSpPr>
        <p:spPr>
          <a:xfrm rot="0">
            <a:off x="2201396" y="6120671"/>
            <a:ext cx="5638390" cy="344488"/>
          </a:xfrm>
          <a:prstGeom prst="rect">
            <a:avLst/>
          </a:prstGeom>
        </p:spPr>
        <p:txBody>
          <a:bodyPr anchor="t" rtlCol="false" tIns="0" lIns="0" bIns="0" rIns="0">
            <a:spAutoFit/>
          </a:bodyPr>
          <a:lstStyle/>
          <a:p>
            <a:pPr algn="just">
              <a:lnSpc>
                <a:spcPts val="2612"/>
              </a:lnSpc>
            </a:pPr>
            <a:r>
              <a:rPr lang="en-US" sz="2375">
                <a:solidFill>
                  <a:srgbClr val="000000"/>
                </a:solidFill>
                <a:latin typeface="Arimo Bold"/>
              </a:rPr>
              <a:t>Dữ liệu GTSRB gồm 43 loại biển báo</a:t>
            </a:r>
          </a:p>
        </p:txBody>
      </p:sp>
      <p:grpSp>
        <p:nvGrpSpPr>
          <p:cNvPr name="Group 9" id="9"/>
          <p:cNvGrpSpPr/>
          <p:nvPr/>
        </p:nvGrpSpPr>
        <p:grpSpPr>
          <a:xfrm rot="0">
            <a:off x="8381891" y="4598959"/>
            <a:ext cx="9416086" cy="5578403"/>
            <a:chOff x="0" y="0"/>
            <a:chExt cx="12554781" cy="7437871"/>
          </a:xfrm>
        </p:grpSpPr>
        <p:sp>
          <p:nvSpPr>
            <p:cNvPr name="TextBox 10" id="10"/>
            <p:cNvSpPr txBox="true"/>
            <p:nvPr/>
          </p:nvSpPr>
          <p:spPr>
            <a:xfrm rot="0">
              <a:off x="10239322" y="4955690"/>
              <a:ext cx="2315460" cy="1236921"/>
            </a:xfrm>
            <a:prstGeom prst="rect">
              <a:avLst/>
            </a:prstGeom>
          </p:spPr>
          <p:txBody>
            <a:bodyPr anchor="t" rtlCol="false" tIns="0" lIns="0" bIns="0" rIns="0">
              <a:spAutoFit/>
            </a:bodyPr>
            <a:lstStyle/>
            <a:p>
              <a:pPr algn="ctr">
                <a:lnSpc>
                  <a:spcPts val="3767"/>
                </a:lnSpc>
              </a:pPr>
              <a:r>
                <a:rPr lang="en-US" sz="2691">
                  <a:solidFill>
                    <a:srgbClr val="FFFFFF"/>
                  </a:solidFill>
                  <a:latin typeface="Barlow Light"/>
                </a:rPr>
                <a:t>Train: 31367</a:t>
              </a:r>
            </a:p>
            <a:p>
              <a:pPr algn="ctr">
                <a:lnSpc>
                  <a:spcPts val="3767"/>
                </a:lnSpc>
              </a:pPr>
              <a:r>
                <a:rPr lang="en-US" sz="2691">
                  <a:solidFill>
                    <a:srgbClr val="FFFFFF"/>
                  </a:solidFill>
                  <a:latin typeface="Barlow Light"/>
                </a:rPr>
                <a:t>60.5%</a:t>
              </a:r>
            </a:p>
          </p:txBody>
        </p:sp>
        <p:sp>
          <p:nvSpPr>
            <p:cNvPr name="TextBox 11" id="11"/>
            <p:cNvSpPr txBox="true"/>
            <p:nvPr/>
          </p:nvSpPr>
          <p:spPr>
            <a:xfrm rot="0">
              <a:off x="0" y="4213833"/>
              <a:ext cx="2243032" cy="1236921"/>
            </a:xfrm>
            <a:prstGeom prst="rect">
              <a:avLst/>
            </a:prstGeom>
          </p:spPr>
          <p:txBody>
            <a:bodyPr anchor="t" rtlCol="false" tIns="0" lIns="0" bIns="0" rIns="0">
              <a:spAutoFit/>
            </a:bodyPr>
            <a:lstStyle/>
            <a:p>
              <a:pPr algn="ctr">
                <a:lnSpc>
                  <a:spcPts val="3767"/>
                </a:lnSpc>
              </a:pPr>
              <a:r>
                <a:rPr lang="en-US" sz="2691">
                  <a:solidFill>
                    <a:srgbClr val="FFFFFF"/>
                  </a:solidFill>
                  <a:latin typeface="Barlow Light"/>
                </a:rPr>
                <a:t>Test: 12630</a:t>
              </a:r>
            </a:p>
            <a:p>
              <a:pPr algn="ctr">
                <a:lnSpc>
                  <a:spcPts val="3767"/>
                </a:lnSpc>
              </a:pPr>
              <a:r>
                <a:rPr lang="en-US" sz="2691">
                  <a:solidFill>
                    <a:srgbClr val="FFFFFF"/>
                  </a:solidFill>
                  <a:latin typeface="Barlow Light"/>
                </a:rPr>
                <a:t>24.4%</a:t>
              </a:r>
            </a:p>
          </p:txBody>
        </p:sp>
        <p:sp>
          <p:nvSpPr>
            <p:cNvPr name="TextBox 12" id="12"/>
            <p:cNvSpPr txBox="true"/>
            <p:nvPr/>
          </p:nvSpPr>
          <p:spPr>
            <a:xfrm rot="0">
              <a:off x="1316327" y="-57150"/>
              <a:ext cx="3124327" cy="1236921"/>
            </a:xfrm>
            <a:prstGeom prst="rect">
              <a:avLst/>
            </a:prstGeom>
          </p:spPr>
          <p:txBody>
            <a:bodyPr anchor="t" rtlCol="false" tIns="0" lIns="0" bIns="0" rIns="0">
              <a:spAutoFit/>
            </a:bodyPr>
            <a:lstStyle/>
            <a:p>
              <a:pPr algn="ctr">
                <a:lnSpc>
                  <a:spcPts val="3767"/>
                </a:lnSpc>
              </a:pPr>
              <a:r>
                <a:rPr lang="en-US" sz="2691">
                  <a:solidFill>
                    <a:srgbClr val="FFFFFF"/>
                  </a:solidFill>
                  <a:latin typeface="Barlow Light"/>
                </a:rPr>
                <a:t>Validation: 7842</a:t>
              </a:r>
            </a:p>
            <a:p>
              <a:pPr algn="ctr">
                <a:lnSpc>
                  <a:spcPts val="3767"/>
                </a:lnSpc>
              </a:pPr>
              <a:r>
                <a:rPr lang="en-US" sz="2691">
                  <a:solidFill>
                    <a:srgbClr val="FFFFFF"/>
                  </a:solidFill>
                  <a:latin typeface="Barlow Light"/>
                </a:rPr>
                <a:t>15.1%</a:t>
              </a:r>
            </a:p>
          </p:txBody>
        </p:sp>
        <p:grpSp>
          <p:nvGrpSpPr>
            <p:cNvPr name="Group 13" id="13"/>
            <p:cNvGrpSpPr>
              <a:grpSpLocks noChangeAspect="true"/>
            </p:cNvGrpSpPr>
            <p:nvPr/>
          </p:nvGrpSpPr>
          <p:grpSpPr>
            <a:xfrm rot="0">
              <a:off x="3156592" y="1089024"/>
              <a:ext cx="6348847" cy="6348847"/>
              <a:chOff x="0" y="0"/>
              <a:chExt cx="2540000" cy="2540000"/>
            </a:xfrm>
          </p:grpSpPr>
          <p:sp>
            <p:nvSpPr>
              <p:cNvPr name="Freeform 14" id="14"/>
              <p:cNvSpPr/>
              <p:nvPr/>
            </p:nvSpPr>
            <p:spPr>
              <a:xfrm>
                <a:off x="441913" y="0"/>
                <a:ext cx="2205488" cy="2642245"/>
              </a:xfrm>
              <a:custGeom>
                <a:avLst/>
                <a:gdLst/>
                <a:ahLst/>
                <a:cxnLst/>
                <a:rect r="r" b="b" t="t" l="l"/>
                <a:pathLst>
                  <a:path h="2642245" w="2205488">
                    <a:moveTo>
                      <a:pt x="828087" y="0"/>
                    </a:moveTo>
                    <a:lnTo>
                      <a:pt x="828087" y="0"/>
                    </a:lnTo>
                    <a:cubicBezTo>
                      <a:pt x="1391098" y="0"/>
                      <a:pt x="1886907" y="370678"/>
                      <a:pt x="2046197" y="910685"/>
                    </a:cubicBezTo>
                    <a:cubicBezTo>
                      <a:pt x="2205487" y="1450692"/>
                      <a:pt x="1990232" y="2031118"/>
                      <a:pt x="1517355" y="2336681"/>
                    </a:cubicBezTo>
                    <a:cubicBezTo>
                      <a:pt x="1044479" y="2642245"/>
                      <a:pt x="426867" y="2600001"/>
                      <a:pt x="0" y="2232897"/>
                    </a:cubicBezTo>
                    <a:lnTo>
                      <a:pt x="828087" y="1270000"/>
                    </a:lnTo>
                    <a:close/>
                  </a:path>
                </a:pathLst>
              </a:custGeom>
              <a:solidFill>
                <a:srgbClr val="7BFEF6"/>
              </a:solidFill>
            </p:spPr>
          </p:sp>
          <p:sp>
            <p:nvSpPr>
              <p:cNvPr name="Freeform 15" id="15"/>
              <p:cNvSpPr/>
              <p:nvPr/>
            </p:nvSpPr>
            <p:spPr>
              <a:xfrm>
                <a:off x="-31474" y="481048"/>
                <a:ext cx="1301474" cy="1792033"/>
              </a:xfrm>
              <a:custGeom>
                <a:avLst/>
                <a:gdLst/>
                <a:ahLst/>
                <a:cxnLst/>
                <a:rect r="r" b="b" t="t" l="l"/>
                <a:pathLst>
                  <a:path h="1792033" w="1301474">
                    <a:moveTo>
                      <a:pt x="522546" y="1792033"/>
                    </a:moveTo>
                    <a:cubicBezTo>
                      <a:pt x="254769" y="1584095"/>
                      <a:pt x="81249" y="1277720"/>
                      <a:pt x="40624" y="941130"/>
                    </a:cubicBezTo>
                    <a:cubicBezTo>
                      <a:pt x="0" y="604539"/>
                      <a:pt x="95643" y="265679"/>
                      <a:pt x="306258" y="0"/>
                    </a:cubicBezTo>
                    <a:lnTo>
                      <a:pt x="1301474" y="788952"/>
                    </a:lnTo>
                    <a:close/>
                  </a:path>
                </a:pathLst>
              </a:custGeom>
              <a:solidFill>
                <a:srgbClr val="45D1E7"/>
              </a:solidFill>
            </p:spPr>
          </p:sp>
          <p:sp>
            <p:nvSpPr>
              <p:cNvPr name="Freeform 16" id="16"/>
              <p:cNvSpPr/>
              <p:nvPr/>
            </p:nvSpPr>
            <p:spPr>
              <a:xfrm>
                <a:off x="236596" y="0"/>
                <a:ext cx="1033404" cy="1270000"/>
              </a:xfrm>
              <a:custGeom>
                <a:avLst/>
                <a:gdLst/>
                <a:ahLst/>
                <a:cxnLst/>
                <a:rect r="r" b="b" t="t" l="l"/>
                <a:pathLst>
                  <a:path h="1270000" w="1033404">
                    <a:moveTo>
                      <a:pt x="0" y="531775"/>
                    </a:moveTo>
                    <a:cubicBezTo>
                      <a:pt x="238372" y="198091"/>
                      <a:pt x="623197" y="41"/>
                      <a:pt x="1033277" y="0"/>
                    </a:cubicBezTo>
                    <a:lnTo>
                      <a:pt x="1033404" y="1270000"/>
                    </a:lnTo>
                    <a:close/>
                  </a:path>
                </a:pathLst>
              </a:custGeom>
              <a:solidFill>
                <a:srgbClr val="25A3D1"/>
              </a:solidFill>
            </p:spPr>
          </p:sp>
          <p:sp>
            <p:nvSpPr>
              <p:cNvPr name="Freeform 17" id="17"/>
              <p:cNvSpPr/>
              <p:nvPr/>
            </p:nvSpPr>
            <p:spPr>
              <a:xfrm>
                <a:off x="1270000" y="0"/>
                <a:ext cx="127" cy="1270000"/>
              </a:xfrm>
              <a:custGeom>
                <a:avLst/>
                <a:gdLst/>
                <a:ahLst/>
                <a:cxnLst/>
                <a:rect r="r" b="b" t="t" l="l"/>
                <a:pathLst>
                  <a:path h="1270000" w="127">
                    <a:moveTo>
                      <a:pt x="0" y="0"/>
                    </a:moveTo>
                    <a:cubicBezTo>
                      <a:pt x="42" y="0"/>
                      <a:pt x="85" y="0"/>
                      <a:pt x="127" y="0"/>
                    </a:cubicBezTo>
                    <a:lnTo>
                      <a:pt x="0" y="1270000"/>
                    </a:lnTo>
                    <a:close/>
                  </a:path>
                </a:pathLst>
              </a:custGeom>
              <a:solidFill>
                <a:srgbClr val="2876B2"/>
              </a:solidFill>
            </p:spPr>
          </p:sp>
        </p:grpSp>
      </p:grpSp>
      <p:sp>
        <p:nvSpPr>
          <p:cNvPr name="TextBox 18" id="18"/>
          <p:cNvSpPr txBox="true"/>
          <p:nvPr/>
        </p:nvSpPr>
        <p:spPr>
          <a:xfrm rot="-5400000">
            <a:off x="-4289840" y="4603043"/>
            <a:ext cx="9532180" cy="779463"/>
          </a:xfrm>
          <a:prstGeom prst="rect">
            <a:avLst/>
          </a:prstGeom>
        </p:spPr>
        <p:txBody>
          <a:bodyPr anchor="t" rtlCol="false" tIns="0" lIns="0" bIns="0" rIns="0">
            <a:spAutoFit/>
          </a:bodyPr>
          <a:lstStyle/>
          <a:p>
            <a:pPr>
              <a:lnSpc>
                <a:spcPts val="6012"/>
              </a:lnSpc>
            </a:pPr>
            <a:r>
              <a:rPr lang="en-US" sz="4624" spc="184">
                <a:solidFill>
                  <a:srgbClr val="191919"/>
                </a:solidFill>
                <a:latin typeface="Arimo Bold"/>
              </a:rPr>
              <a:t>Chuẩn bị &amp; Phân chia dữ liệu</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83196" y="1828335"/>
            <a:ext cx="4451844" cy="2071362"/>
            <a:chOff x="0" y="0"/>
            <a:chExt cx="6667622" cy="3102323"/>
          </a:xfrm>
        </p:grpSpPr>
        <p:sp>
          <p:nvSpPr>
            <p:cNvPr name="Freeform 3" id="3"/>
            <p:cNvSpPr/>
            <p:nvPr/>
          </p:nvSpPr>
          <p:spPr>
            <a:xfrm>
              <a:off x="0" y="0"/>
              <a:ext cx="6667622" cy="3102323"/>
            </a:xfrm>
            <a:custGeom>
              <a:avLst/>
              <a:gdLst/>
              <a:ahLst/>
              <a:cxnLst/>
              <a:rect r="r" b="b" t="t" l="l"/>
              <a:pathLst>
                <a:path h="3102323" w="6667622">
                  <a:moveTo>
                    <a:pt x="0" y="0"/>
                  </a:moveTo>
                  <a:lnTo>
                    <a:pt x="0" y="3102323"/>
                  </a:lnTo>
                  <a:lnTo>
                    <a:pt x="6667622" y="3102323"/>
                  </a:lnTo>
                  <a:lnTo>
                    <a:pt x="6667622" y="0"/>
                  </a:lnTo>
                  <a:lnTo>
                    <a:pt x="0" y="0"/>
                  </a:lnTo>
                  <a:close/>
                  <a:moveTo>
                    <a:pt x="6606661" y="3041363"/>
                  </a:moveTo>
                  <a:lnTo>
                    <a:pt x="59690" y="3041363"/>
                  </a:lnTo>
                  <a:lnTo>
                    <a:pt x="59690" y="59690"/>
                  </a:lnTo>
                  <a:lnTo>
                    <a:pt x="6606662" y="59690"/>
                  </a:lnTo>
                  <a:lnTo>
                    <a:pt x="6606662" y="3041363"/>
                  </a:lnTo>
                  <a:close/>
                </a:path>
              </a:pathLst>
            </a:custGeom>
            <a:solidFill>
              <a:srgbClr val="86EAE9"/>
            </a:solidFill>
          </p:spPr>
        </p:sp>
      </p:grpSp>
      <p:grpSp>
        <p:nvGrpSpPr>
          <p:cNvPr name="Group 4" id="4"/>
          <p:cNvGrpSpPr/>
          <p:nvPr/>
        </p:nvGrpSpPr>
        <p:grpSpPr>
          <a:xfrm rot="0">
            <a:off x="1170395" y="2377615"/>
            <a:ext cx="825601" cy="972803"/>
            <a:chOff x="0" y="0"/>
            <a:chExt cx="1100801" cy="129707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565" t="0" r="7565" b="0"/>
            <a:stretch>
              <a:fillRect/>
            </a:stretch>
          </p:blipFill>
          <p:spPr>
            <a:xfrm flipH="false" flipV="false" rot="0">
              <a:off x="0" y="0"/>
              <a:ext cx="1100801" cy="1297070"/>
            </a:xfrm>
            <a:prstGeom prst="rect">
              <a:avLst/>
            </a:prstGeom>
          </p:spPr>
        </p:pic>
        <p:sp>
          <p:nvSpPr>
            <p:cNvPr name="TextBox 6" id="6"/>
            <p:cNvSpPr txBox="true"/>
            <p:nvPr/>
          </p:nvSpPr>
          <p:spPr>
            <a:xfrm rot="0">
              <a:off x="143037" y="239451"/>
              <a:ext cx="814728" cy="770543"/>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Clear Sans Bold"/>
                </a:rPr>
                <a:t>01</a:t>
              </a:r>
            </a:p>
          </p:txBody>
        </p:sp>
      </p:grpSp>
      <p:grpSp>
        <p:nvGrpSpPr>
          <p:cNvPr name="Group 7" id="7"/>
          <p:cNvGrpSpPr/>
          <p:nvPr/>
        </p:nvGrpSpPr>
        <p:grpSpPr>
          <a:xfrm rot="0">
            <a:off x="7124478" y="1828335"/>
            <a:ext cx="4451844" cy="2071362"/>
            <a:chOff x="0" y="0"/>
            <a:chExt cx="6667622" cy="3102323"/>
          </a:xfrm>
        </p:grpSpPr>
        <p:sp>
          <p:nvSpPr>
            <p:cNvPr name="Freeform 8" id="8"/>
            <p:cNvSpPr/>
            <p:nvPr/>
          </p:nvSpPr>
          <p:spPr>
            <a:xfrm>
              <a:off x="0" y="0"/>
              <a:ext cx="6667622" cy="3102323"/>
            </a:xfrm>
            <a:custGeom>
              <a:avLst/>
              <a:gdLst/>
              <a:ahLst/>
              <a:cxnLst/>
              <a:rect r="r" b="b" t="t" l="l"/>
              <a:pathLst>
                <a:path h="3102323" w="6667622">
                  <a:moveTo>
                    <a:pt x="0" y="0"/>
                  </a:moveTo>
                  <a:lnTo>
                    <a:pt x="0" y="3102323"/>
                  </a:lnTo>
                  <a:lnTo>
                    <a:pt x="6667622" y="3102323"/>
                  </a:lnTo>
                  <a:lnTo>
                    <a:pt x="6667622" y="0"/>
                  </a:lnTo>
                  <a:lnTo>
                    <a:pt x="0" y="0"/>
                  </a:lnTo>
                  <a:close/>
                  <a:moveTo>
                    <a:pt x="6606661" y="3041363"/>
                  </a:moveTo>
                  <a:lnTo>
                    <a:pt x="59690" y="3041363"/>
                  </a:lnTo>
                  <a:lnTo>
                    <a:pt x="59690" y="59690"/>
                  </a:lnTo>
                  <a:lnTo>
                    <a:pt x="6606662" y="59690"/>
                  </a:lnTo>
                  <a:lnTo>
                    <a:pt x="6606662" y="3041363"/>
                  </a:lnTo>
                  <a:close/>
                </a:path>
              </a:pathLst>
            </a:custGeom>
            <a:solidFill>
              <a:srgbClr val="3EDAD8"/>
            </a:solidFill>
          </p:spPr>
        </p:sp>
      </p:grpSp>
      <p:grpSp>
        <p:nvGrpSpPr>
          <p:cNvPr name="Group 9" id="9"/>
          <p:cNvGrpSpPr/>
          <p:nvPr/>
        </p:nvGrpSpPr>
        <p:grpSpPr>
          <a:xfrm rot="0">
            <a:off x="6711678" y="2377615"/>
            <a:ext cx="825601" cy="972803"/>
            <a:chOff x="0" y="0"/>
            <a:chExt cx="1100801" cy="1297070"/>
          </a:xfrm>
        </p:grpSpPr>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565" t="0" r="7565" b="0"/>
            <a:stretch>
              <a:fillRect/>
            </a:stretch>
          </p:blipFill>
          <p:spPr>
            <a:xfrm flipH="false" flipV="false" rot="0">
              <a:off x="0" y="0"/>
              <a:ext cx="1100801" cy="1297070"/>
            </a:xfrm>
            <a:prstGeom prst="rect">
              <a:avLst/>
            </a:prstGeom>
          </p:spPr>
        </p:pic>
        <p:sp>
          <p:nvSpPr>
            <p:cNvPr name="TextBox 11" id="11"/>
            <p:cNvSpPr txBox="true"/>
            <p:nvPr/>
          </p:nvSpPr>
          <p:spPr>
            <a:xfrm rot="0">
              <a:off x="143037" y="239451"/>
              <a:ext cx="814728" cy="770543"/>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Clear Sans Bold"/>
                </a:rPr>
                <a:t>02</a:t>
              </a:r>
            </a:p>
          </p:txBody>
        </p:sp>
      </p:grpSp>
      <p:grpSp>
        <p:nvGrpSpPr>
          <p:cNvPr name="Group 12" id="12"/>
          <p:cNvGrpSpPr/>
          <p:nvPr/>
        </p:nvGrpSpPr>
        <p:grpSpPr>
          <a:xfrm rot="0">
            <a:off x="12675286" y="1828335"/>
            <a:ext cx="4584014" cy="2071362"/>
            <a:chOff x="0" y="0"/>
            <a:chExt cx="6865576" cy="3102323"/>
          </a:xfrm>
        </p:grpSpPr>
        <p:sp>
          <p:nvSpPr>
            <p:cNvPr name="Freeform 13" id="13"/>
            <p:cNvSpPr/>
            <p:nvPr/>
          </p:nvSpPr>
          <p:spPr>
            <a:xfrm>
              <a:off x="0" y="0"/>
              <a:ext cx="6865576" cy="3102323"/>
            </a:xfrm>
            <a:custGeom>
              <a:avLst/>
              <a:gdLst/>
              <a:ahLst/>
              <a:cxnLst/>
              <a:rect r="r" b="b" t="t" l="l"/>
              <a:pathLst>
                <a:path h="3102323" w="6865576">
                  <a:moveTo>
                    <a:pt x="0" y="0"/>
                  </a:moveTo>
                  <a:lnTo>
                    <a:pt x="0" y="3102323"/>
                  </a:lnTo>
                  <a:lnTo>
                    <a:pt x="6865576" y="3102323"/>
                  </a:lnTo>
                  <a:lnTo>
                    <a:pt x="6865576" y="0"/>
                  </a:lnTo>
                  <a:lnTo>
                    <a:pt x="0" y="0"/>
                  </a:lnTo>
                  <a:close/>
                  <a:moveTo>
                    <a:pt x="6804616" y="3041363"/>
                  </a:moveTo>
                  <a:lnTo>
                    <a:pt x="59690" y="3041363"/>
                  </a:lnTo>
                  <a:lnTo>
                    <a:pt x="59690" y="59690"/>
                  </a:lnTo>
                  <a:lnTo>
                    <a:pt x="6804616" y="59690"/>
                  </a:lnTo>
                  <a:lnTo>
                    <a:pt x="6804616" y="3041363"/>
                  </a:lnTo>
                  <a:close/>
                </a:path>
              </a:pathLst>
            </a:custGeom>
            <a:solidFill>
              <a:srgbClr val="37C9EF"/>
            </a:solidFill>
          </p:spPr>
        </p:sp>
      </p:grpSp>
      <p:grpSp>
        <p:nvGrpSpPr>
          <p:cNvPr name="Group 14" id="14"/>
          <p:cNvGrpSpPr/>
          <p:nvPr/>
        </p:nvGrpSpPr>
        <p:grpSpPr>
          <a:xfrm rot="0">
            <a:off x="12262485" y="2377615"/>
            <a:ext cx="825601" cy="972803"/>
            <a:chOff x="0" y="0"/>
            <a:chExt cx="1100801" cy="1297070"/>
          </a:xfrm>
        </p:grpSpPr>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7565" t="0" r="7565" b="0"/>
            <a:stretch>
              <a:fillRect/>
            </a:stretch>
          </p:blipFill>
          <p:spPr>
            <a:xfrm flipH="false" flipV="false" rot="0">
              <a:off x="0" y="0"/>
              <a:ext cx="1100801" cy="1297070"/>
            </a:xfrm>
            <a:prstGeom prst="rect">
              <a:avLst/>
            </a:prstGeom>
          </p:spPr>
        </p:pic>
        <p:sp>
          <p:nvSpPr>
            <p:cNvPr name="TextBox 16" id="16"/>
            <p:cNvSpPr txBox="true"/>
            <p:nvPr/>
          </p:nvSpPr>
          <p:spPr>
            <a:xfrm rot="0">
              <a:off x="143037" y="239451"/>
              <a:ext cx="814728" cy="770543"/>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Clear Sans Bold"/>
                </a:rPr>
                <a:t>03</a:t>
              </a:r>
            </a:p>
          </p:txBody>
        </p:sp>
      </p:grpSp>
      <p:grpSp>
        <p:nvGrpSpPr>
          <p:cNvPr name="Group 17" id="17"/>
          <p:cNvGrpSpPr/>
          <p:nvPr/>
        </p:nvGrpSpPr>
        <p:grpSpPr>
          <a:xfrm rot="0">
            <a:off x="9895119" y="4913594"/>
            <a:ext cx="4451844" cy="2071362"/>
            <a:chOff x="0" y="0"/>
            <a:chExt cx="6667622" cy="3102323"/>
          </a:xfrm>
        </p:grpSpPr>
        <p:sp>
          <p:nvSpPr>
            <p:cNvPr name="Freeform 18" id="18"/>
            <p:cNvSpPr/>
            <p:nvPr/>
          </p:nvSpPr>
          <p:spPr>
            <a:xfrm>
              <a:off x="0" y="0"/>
              <a:ext cx="6667622" cy="3102323"/>
            </a:xfrm>
            <a:custGeom>
              <a:avLst/>
              <a:gdLst/>
              <a:ahLst/>
              <a:cxnLst/>
              <a:rect r="r" b="b" t="t" l="l"/>
              <a:pathLst>
                <a:path h="3102323" w="6667622">
                  <a:moveTo>
                    <a:pt x="0" y="0"/>
                  </a:moveTo>
                  <a:lnTo>
                    <a:pt x="0" y="3102323"/>
                  </a:lnTo>
                  <a:lnTo>
                    <a:pt x="6667622" y="3102323"/>
                  </a:lnTo>
                  <a:lnTo>
                    <a:pt x="6667622" y="0"/>
                  </a:lnTo>
                  <a:lnTo>
                    <a:pt x="0" y="0"/>
                  </a:lnTo>
                  <a:close/>
                  <a:moveTo>
                    <a:pt x="6606661" y="3041363"/>
                  </a:moveTo>
                  <a:lnTo>
                    <a:pt x="59690" y="3041363"/>
                  </a:lnTo>
                  <a:lnTo>
                    <a:pt x="59690" y="59690"/>
                  </a:lnTo>
                  <a:lnTo>
                    <a:pt x="6606662" y="59690"/>
                  </a:lnTo>
                  <a:lnTo>
                    <a:pt x="6606662" y="3041363"/>
                  </a:lnTo>
                  <a:close/>
                </a:path>
              </a:pathLst>
            </a:custGeom>
            <a:solidFill>
              <a:srgbClr val="2C92D5"/>
            </a:solidFill>
          </p:spPr>
        </p:sp>
      </p:grpSp>
      <p:grpSp>
        <p:nvGrpSpPr>
          <p:cNvPr name="Group 19" id="19"/>
          <p:cNvGrpSpPr/>
          <p:nvPr/>
        </p:nvGrpSpPr>
        <p:grpSpPr>
          <a:xfrm rot="0">
            <a:off x="9482319" y="5462874"/>
            <a:ext cx="825601" cy="972803"/>
            <a:chOff x="0" y="0"/>
            <a:chExt cx="1100801" cy="1297070"/>
          </a:xfrm>
        </p:grpSpPr>
        <p:pic>
          <p:nvPicPr>
            <p:cNvPr name="Picture 20" id="2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7565" t="0" r="7565" b="0"/>
            <a:stretch>
              <a:fillRect/>
            </a:stretch>
          </p:blipFill>
          <p:spPr>
            <a:xfrm flipH="false" flipV="false" rot="0">
              <a:off x="0" y="0"/>
              <a:ext cx="1100801" cy="1297070"/>
            </a:xfrm>
            <a:prstGeom prst="rect">
              <a:avLst/>
            </a:prstGeom>
          </p:spPr>
        </p:pic>
        <p:sp>
          <p:nvSpPr>
            <p:cNvPr name="TextBox 21" id="21"/>
            <p:cNvSpPr txBox="true"/>
            <p:nvPr/>
          </p:nvSpPr>
          <p:spPr>
            <a:xfrm rot="0">
              <a:off x="143037" y="239451"/>
              <a:ext cx="814728" cy="770543"/>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Clear Sans Bold"/>
                </a:rPr>
                <a:t>04</a:t>
              </a:r>
            </a:p>
          </p:txBody>
        </p:sp>
      </p:grpSp>
      <p:sp>
        <p:nvSpPr>
          <p:cNvPr name="AutoShape 22" id="22"/>
          <p:cNvSpPr/>
          <p:nvPr/>
        </p:nvSpPr>
        <p:spPr>
          <a:xfrm rot="0">
            <a:off x="6025515" y="2864016"/>
            <a:ext cx="686163" cy="47202"/>
          </a:xfrm>
          <a:prstGeom prst="rect">
            <a:avLst/>
          </a:prstGeom>
          <a:solidFill>
            <a:srgbClr val="86EAE9"/>
          </a:solidFill>
        </p:spPr>
      </p:sp>
      <p:sp>
        <p:nvSpPr>
          <p:cNvPr name="AutoShape 23" id="23"/>
          <p:cNvSpPr/>
          <p:nvPr/>
        </p:nvSpPr>
        <p:spPr>
          <a:xfrm rot="0">
            <a:off x="11576322" y="2816814"/>
            <a:ext cx="686163" cy="47202"/>
          </a:xfrm>
          <a:prstGeom prst="rect">
            <a:avLst/>
          </a:prstGeom>
          <a:solidFill>
            <a:srgbClr val="37C9EF"/>
          </a:solidFill>
        </p:spPr>
      </p:sp>
      <p:sp>
        <p:nvSpPr>
          <p:cNvPr name="AutoShape 24" id="24"/>
          <p:cNvSpPr/>
          <p:nvPr/>
        </p:nvSpPr>
        <p:spPr>
          <a:xfrm rot="-5400000">
            <a:off x="13984988" y="4900885"/>
            <a:ext cx="2049579" cy="47202"/>
          </a:xfrm>
          <a:prstGeom prst="rect">
            <a:avLst/>
          </a:prstGeom>
          <a:solidFill>
            <a:srgbClr val="37C9EF"/>
          </a:solidFill>
        </p:spPr>
      </p:sp>
      <p:sp>
        <p:nvSpPr>
          <p:cNvPr name="AutoShape 25" id="25"/>
          <p:cNvSpPr/>
          <p:nvPr/>
        </p:nvSpPr>
        <p:spPr>
          <a:xfrm rot="0">
            <a:off x="14347215" y="5949275"/>
            <a:ext cx="686163" cy="47202"/>
          </a:xfrm>
          <a:prstGeom prst="rect">
            <a:avLst/>
          </a:prstGeom>
          <a:solidFill>
            <a:srgbClr val="37C9EF"/>
          </a:solidFill>
        </p:spPr>
      </p:sp>
      <p:pic>
        <p:nvPicPr>
          <p:cNvPr name="Picture 26" id="26"/>
          <p:cNvPicPr>
            <a:picLocks noChangeAspect="true"/>
          </p:cNvPicPr>
          <p:nvPr/>
        </p:nvPicPr>
        <p:blipFill>
          <a:blip r:embed="rId10"/>
          <a:srcRect l="0" t="3211" r="15533" b="29259"/>
          <a:stretch>
            <a:fillRect/>
          </a:stretch>
        </p:blipFill>
        <p:spPr>
          <a:xfrm flipH="false" flipV="false" rot="0">
            <a:off x="1432743" y="4103395"/>
            <a:ext cx="7078026" cy="5583530"/>
          </a:xfrm>
          <a:prstGeom prst="rect">
            <a:avLst/>
          </a:prstGeom>
        </p:spPr>
      </p:pic>
      <p:sp>
        <p:nvSpPr>
          <p:cNvPr name="TextBox 27" id="27"/>
          <p:cNvSpPr txBox="true"/>
          <p:nvPr/>
        </p:nvSpPr>
        <p:spPr>
          <a:xfrm rot="0">
            <a:off x="4929517" y="440817"/>
            <a:ext cx="8428965" cy="587883"/>
          </a:xfrm>
          <a:prstGeom prst="rect">
            <a:avLst/>
          </a:prstGeom>
        </p:spPr>
        <p:txBody>
          <a:bodyPr anchor="t" rtlCol="false" tIns="0" lIns="0" bIns="0" rIns="0">
            <a:spAutoFit/>
          </a:bodyPr>
          <a:lstStyle/>
          <a:p>
            <a:pPr algn="ctr" marL="0" indent="0" lvl="0">
              <a:lnSpc>
                <a:spcPts val="4716"/>
              </a:lnSpc>
              <a:spcBef>
                <a:spcPct val="0"/>
              </a:spcBef>
            </a:pPr>
            <a:r>
              <a:rPr lang="en-US" sz="3600" spc="107">
                <a:solidFill>
                  <a:srgbClr val="191919"/>
                </a:solidFill>
                <a:latin typeface="Clear Sans Bold"/>
              </a:rPr>
              <a:t>Tiền xử lý ảnh &amp; tăng cường ảnh</a:t>
            </a:r>
          </a:p>
        </p:txBody>
      </p:sp>
      <p:grpSp>
        <p:nvGrpSpPr>
          <p:cNvPr name="Group 28" id="28"/>
          <p:cNvGrpSpPr/>
          <p:nvPr/>
        </p:nvGrpSpPr>
        <p:grpSpPr>
          <a:xfrm rot="0">
            <a:off x="2049486" y="2432486"/>
            <a:ext cx="3519264" cy="863059"/>
            <a:chOff x="0" y="0"/>
            <a:chExt cx="4692352" cy="1150745"/>
          </a:xfrm>
        </p:grpSpPr>
        <p:sp>
          <p:nvSpPr>
            <p:cNvPr name="TextBox 29" id="29"/>
            <p:cNvSpPr txBox="true"/>
            <p:nvPr/>
          </p:nvSpPr>
          <p:spPr>
            <a:xfrm rot="0">
              <a:off x="0" y="-38100"/>
              <a:ext cx="4692352" cy="557276"/>
            </a:xfrm>
            <a:prstGeom prst="rect">
              <a:avLst/>
            </a:prstGeom>
          </p:spPr>
          <p:txBody>
            <a:bodyPr anchor="t" rtlCol="false" tIns="0" lIns="0" bIns="0" rIns="0">
              <a:spAutoFit/>
            </a:bodyPr>
            <a:lstStyle/>
            <a:p>
              <a:pPr algn="ctr" marL="0" indent="0" lvl="0">
                <a:lnSpc>
                  <a:spcPts val="3354"/>
                </a:lnSpc>
                <a:spcBef>
                  <a:spcPct val="0"/>
                </a:spcBef>
              </a:pPr>
              <a:r>
                <a:rPr lang="en-US" sz="2600" spc="101">
                  <a:solidFill>
                    <a:srgbClr val="191919"/>
                  </a:solidFill>
                  <a:latin typeface="Arimo"/>
                </a:rPr>
                <a:t>ĐỌC ẢNH</a:t>
              </a:r>
            </a:p>
          </p:txBody>
        </p:sp>
        <p:sp>
          <p:nvSpPr>
            <p:cNvPr name="TextBox 30" id="30"/>
            <p:cNvSpPr txBox="true"/>
            <p:nvPr/>
          </p:nvSpPr>
          <p:spPr>
            <a:xfrm rot="0">
              <a:off x="0" y="688465"/>
              <a:ext cx="4692352" cy="451485"/>
            </a:xfrm>
            <a:prstGeom prst="rect">
              <a:avLst/>
            </a:prstGeom>
          </p:spPr>
          <p:txBody>
            <a:bodyPr anchor="t" rtlCol="false" tIns="0" lIns="0" bIns="0" rIns="0">
              <a:spAutoFit/>
            </a:bodyPr>
            <a:lstStyle/>
            <a:p>
              <a:pPr algn="ctr">
                <a:lnSpc>
                  <a:spcPts val="2887"/>
                </a:lnSpc>
              </a:pPr>
              <a:r>
                <a:rPr lang="en-US" sz="1925" spc="96">
                  <a:solidFill>
                    <a:srgbClr val="191919"/>
                  </a:solidFill>
                  <a:latin typeface="Arimo"/>
                </a:rPr>
                <a:t>Đọc ảnh (PIL, CV2)</a:t>
              </a:r>
            </a:p>
          </p:txBody>
        </p:sp>
      </p:grpSp>
      <p:grpSp>
        <p:nvGrpSpPr>
          <p:cNvPr name="Group 31" id="31"/>
          <p:cNvGrpSpPr/>
          <p:nvPr/>
        </p:nvGrpSpPr>
        <p:grpSpPr>
          <a:xfrm rot="0">
            <a:off x="7722687" y="2251511"/>
            <a:ext cx="3519264" cy="1225009"/>
            <a:chOff x="0" y="0"/>
            <a:chExt cx="4692352" cy="1633345"/>
          </a:xfrm>
        </p:grpSpPr>
        <p:sp>
          <p:nvSpPr>
            <p:cNvPr name="TextBox 32" id="32"/>
            <p:cNvSpPr txBox="true"/>
            <p:nvPr/>
          </p:nvSpPr>
          <p:spPr>
            <a:xfrm rot="0">
              <a:off x="0" y="-38100"/>
              <a:ext cx="4692352" cy="557276"/>
            </a:xfrm>
            <a:prstGeom prst="rect">
              <a:avLst/>
            </a:prstGeom>
          </p:spPr>
          <p:txBody>
            <a:bodyPr anchor="t" rtlCol="false" tIns="0" lIns="0" bIns="0" rIns="0">
              <a:spAutoFit/>
            </a:bodyPr>
            <a:lstStyle/>
            <a:p>
              <a:pPr algn="ctr" marL="0" indent="0" lvl="0">
                <a:lnSpc>
                  <a:spcPts val="3354"/>
                </a:lnSpc>
                <a:spcBef>
                  <a:spcPct val="0"/>
                </a:spcBef>
              </a:pPr>
              <a:r>
                <a:rPr lang="en-US" sz="2600" spc="101">
                  <a:solidFill>
                    <a:srgbClr val="191919"/>
                  </a:solidFill>
                  <a:latin typeface="Arimo"/>
                </a:rPr>
                <a:t>RESIZE</a:t>
              </a:r>
            </a:p>
          </p:txBody>
        </p:sp>
        <p:sp>
          <p:nvSpPr>
            <p:cNvPr name="TextBox 33" id="33"/>
            <p:cNvSpPr txBox="true"/>
            <p:nvPr/>
          </p:nvSpPr>
          <p:spPr>
            <a:xfrm rot="0">
              <a:off x="0" y="664970"/>
              <a:ext cx="4692352" cy="981075"/>
            </a:xfrm>
            <a:prstGeom prst="rect">
              <a:avLst/>
            </a:prstGeom>
          </p:spPr>
          <p:txBody>
            <a:bodyPr anchor="t" rtlCol="false" tIns="0" lIns="0" bIns="0" rIns="0">
              <a:spAutoFit/>
            </a:bodyPr>
            <a:lstStyle/>
            <a:p>
              <a:pPr algn="ctr">
                <a:lnSpc>
                  <a:spcPts val="3000"/>
                </a:lnSpc>
              </a:pPr>
              <a:r>
                <a:rPr lang="en-US" sz="2000" spc="100">
                  <a:solidFill>
                    <a:srgbClr val="191919"/>
                  </a:solidFill>
                  <a:latin typeface="Arimo"/>
                </a:rPr>
                <a:t>Chuyển tất cả ảnh về kích thước 32X32</a:t>
              </a:r>
            </a:p>
          </p:txBody>
        </p:sp>
      </p:grpSp>
      <p:grpSp>
        <p:nvGrpSpPr>
          <p:cNvPr name="Group 34" id="34"/>
          <p:cNvGrpSpPr/>
          <p:nvPr/>
        </p:nvGrpSpPr>
        <p:grpSpPr>
          <a:xfrm rot="0">
            <a:off x="13116425" y="2418411"/>
            <a:ext cx="3938069" cy="844009"/>
            <a:chOff x="0" y="0"/>
            <a:chExt cx="5250759" cy="1125345"/>
          </a:xfrm>
        </p:grpSpPr>
        <p:sp>
          <p:nvSpPr>
            <p:cNvPr name="TextBox 35" id="35"/>
            <p:cNvSpPr txBox="true"/>
            <p:nvPr/>
          </p:nvSpPr>
          <p:spPr>
            <a:xfrm rot="0">
              <a:off x="0" y="-38100"/>
              <a:ext cx="5250759" cy="557276"/>
            </a:xfrm>
            <a:prstGeom prst="rect">
              <a:avLst/>
            </a:prstGeom>
          </p:spPr>
          <p:txBody>
            <a:bodyPr anchor="t" rtlCol="false" tIns="0" lIns="0" bIns="0" rIns="0">
              <a:spAutoFit/>
            </a:bodyPr>
            <a:lstStyle/>
            <a:p>
              <a:pPr algn="ctr" marL="0" indent="0" lvl="0">
                <a:lnSpc>
                  <a:spcPts val="3354"/>
                </a:lnSpc>
                <a:spcBef>
                  <a:spcPct val="0"/>
                </a:spcBef>
              </a:pPr>
              <a:r>
                <a:rPr lang="en-US" sz="2600" spc="101">
                  <a:solidFill>
                    <a:srgbClr val="191919"/>
                  </a:solidFill>
                  <a:latin typeface="Arimo Bold"/>
                </a:rPr>
                <a:t>RESCALE</a:t>
              </a:r>
            </a:p>
          </p:txBody>
        </p:sp>
        <p:sp>
          <p:nvSpPr>
            <p:cNvPr name="TextBox 36" id="36"/>
            <p:cNvSpPr txBox="true"/>
            <p:nvPr/>
          </p:nvSpPr>
          <p:spPr>
            <a:xfrm rot="0">
              <a:off x="0" y="664970"/>
              <a:ext cx="5250759" cy="473075"/>
            </a:xfrm>
            <a:prstGeom prst="rect">
              <a:avLst/>
            </a:prstGeom>
          </p:spPr>
          <p:txBody>
            <a:bodyPr anchor="t" rtlCol="false" tIns="0" lIns="0" bIns="0" rIns="0">
              <a:spAutoFit/>
            </a:bodyPr>
            <a:lstStyle/>
            <a:p>
              <a:pPr algn="ctr">
                <a:lnSpc>
                  <a:spcPts val="3000"/>
                </a:lnSpc>
              </a:pPr>
              <a:r>
                <a:rPr lang="en-US" sz="2000" spc="100">
                  <a:solidFill>
                    <a:srgbClr val="191919"/>
                  </a:solidFill>
                  <a:latin typeface="Arimo"/>
                </a:rPr>
                <a:t>rescale ảnh từ 0-255 thành 0-1</a:t>
              </a:r>
            </a:p>
          </p:txBody>
        </p:sp>
      </p:grpSp>
      <p:sp>
        <p:nvSpPr>
          <p:cNvPr name="TextBox 37" id="37"/>
          <p:cNvSpPr txBox="true"/>
          <p:nvPr/>
        </p:nvSpPr>
        <p:spPr>
          <a:xfrm rot="0">
            <a:off x="4091940" y="9648825"/>
            <a:ext cx="1759632" cy="427482"/>
          </a:xfrm>
          <a:prstGeom prst="rect">
            <a:avLst/>
          </a:prstGeom>
        </p:spPr>
        <p:txBody>
          <a:bodyPr anchor="t" rtlCol="false" tIns="0" lIns="0" bIns="0" rIns="0">
            <a:spAutoFit/>
          </a:bodyPr>
          <a:lstStyle/>
          <a:p>
            <a:pPr algn="ctr" marL="0" indent="0" lvl="0">
              <a:lnSpc>
                <a:spcPts val="3354"/>
              </a:lnSpc>
              <a:spcBef>
                <a:spcPct val="0"/>
              </a:spcBef>
            </a:pPr>
            <a:r>
              <a:rPr lang="en-US" sz="2600" spc="101">
                <a:solidFill>
                  <a:srgbClr val="191919"/>
                </a:solidFill>
                <a:latin typeface="Arimo Bold"/>
              </a:rPr>
              <a:t>KẾT QUẢ</a:t>
            </a:r>
          </a:p>
        </p:txBody>
      </p:sp>
      <p:grpSp>
        <p:nvGrpSpPr>
          <p:cNvPr name="Group 38" id="38"/>
          <p:cNvGrpSpPr/>
          <p:nvPr/>
        </p:nvGrpSpPr>
        <p:grpSpPr>
          <a:xfrm rot="0">
            <a:off x="10499589" y="5527271"/>
            <a:ext cx="3519264" cy="844009"/>
            <a:chOff x="0" y="0"/>
            <a:chExt cx="4692352" cy="1125345"/>
          </a:xfrm>
        </p:grpSpPr>
        <p:sp>
          <p:nvSpPr>
            <p:cNvPr name="TextBox 39" id="39"/>
            <p:cNvSpPr txBox="true"/>
            <p:nvPr/>
          </p:nvSpPr>
          <p:spPr>
            <a:xfrm rot="0">
              <a:off x="0" y="-38100"/>
              <a:ext cx="4692352" cy="557276"/>
            </a:xfrm>
            <a:prstGeom prst="rect">
              <a:avLst/>
            </a:prstGeom>
          </p:spPr>
          <p:txBody>
            <a:bodyPr anchor="t" rtlCol="false" tIns="0" lIns="0" bIns="0" rIns="0">
              <a:spAutoFit/>
            </a:bodyPr>
            <a:lstStyle/>
            <a:p>
              <a:pPr algn="ctr" marL="0" indent="0" lvl="0">
                <a:lnSpc>
                  <a:spcPts val="3354"/>
                </a:lnSpc>
                <a:spcBef>
                  <a:spcPct val="0"/>
                </a:spcBef>
              </a:pPr>
              <a:r>
                <a:rPr lang="en-US" sz="2600" spc="101">
                  <a:solidFill>
                    <a:srgbClr val="191919"/>
                  </a:solidFill>
                  <a:latin typeface="Arimo"/>
                </a:rPr>
                <a:t>TĂNG CƯỜNG</a:t>
              </a:r>
            </a:p>
          </p:txBody>
        </p:sp>
        <p:sp>
          <p:nvSpPr>
            <p:cNvPr name="TextBox 40" id="40"/>
            <p:cNvSpPr txBox="true"/>
            <p:nvPr/>
          </p:nvSpPr>
          <p:spPr>
            <a:xfrm rot="0">
              <a:off x="0" y="664970"/>
              <a:ext cx="4692352" cy="473075"/>
            </a:xfrm>
            <a:prstGeom prst="rect">
              <a:avLst/>
            </a:prstGeom>
          </p:spPr>
          <p:txBody>
            <a:bodyPr anchor="t" rtlCol="false" tIns="0" lIns="0" bIns="0" rIns="0">
              <a:spAutoFit/>
            </a:bodyPr>
            <a:lstStyle/>
            <a:p>
              <a:pPr algn="ctr">
                <a:lnSpc>
                  <a:spcPts val="3000"/>
                </a:lnSpc>
              </a:pPr>
              <a:r>
                <a:rPr lang="en-US" sz="2000" spc="100">
                  <a:solidFill>
                    <a:srgbClr val="191919"/>
                  </a:solidFill>
                  <a:latin typeface="Arimo"/>
                </a:rPr>
                <a:t>Phóng to, quay, dịch trái,...</a:t>
              </a:r>
            </a:p>
          </p:txBody>
        </p:sp>
      </p:grpSp>
      <p:pic>
        <p:nvPicPr>
          <p:cNvPr name="Picture 41" id="41"/>
          <p:cNvPicPr>
            <a:picLocks noChangeAspect="true"/>
          </p:cNvPicPr>
          <p:nvPr/>
        </p:nvPicPr>
        <p:blipFill>
          <a:blip r:embed="rId11"/>
          <a:srcRect l="0" t="0" r="0" b="0"/>
          <a:stretch>
            <a:fillRect/>
          </a:stretch>
        </p:blipFill>
        <p:spPr>
          <a:xfrm rot="0">
            <a:off x="9895119" y="7266095"/>
            <a:ext cx="5616325" cy="2420830"/>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7C9EF"/>
        </a:solidFill>
      </p:bgPr>
    </p:bg>
    <p:spTree>
      <p:nvGrpSpPr>
        <p:cNvPr id="1" name=""/>
        <p:cNvGrpSpPr/>
        <p:nvPr/>
      </p:nvGrpSpPr>
      <p:grpSpPr>
        <a:xfrm>
          <a:off x="0" y="0"/>
          <a:ext cx="0" cy="0"/>
          <a:chOff x="0" y="0"/>
          <a:chExt cx="0" cy="0"/>
        </a:xfrm>
      </p:grpSpPr>
      <p:sp>
        <p:nvSpPr>
          <p:cNvPr name="AutoShape 2" id="2"/>
          <p:cNvSpPr/>
          <p:nvPr/>
        </p:nvSpPr>
        <p:spPr>
          <a:xfrm rot="0">
            <a:off x="5629043" y="0"/>
            <a:ext cx="12658957" cy="10287000"/>
          </a:xfrm>
          <a:prstGeom prst="rect">
            <a:avLst/>
          </a:prstGeom>
          <a:solidFill>
            <a:srgbClr val="84B3DB"/>
          </a:solidFill>
        </p:spPr>
      </p:sp>
      <p:pic>
        <p:nvPicPr>
          <p:cNvPr name="Picture 3" id="3"/>
          <p:cNvPicPr>
            <a:picLocks noChangeAspect="true"/>
          </p:cNvPicPr>
          <p:nvPr/>
        </p:nvPicPr>
        <p:blipFill>
          <a:blip r:embed="rId2"/>
          <a:srcRect l="284" t="0" r="284" b="2250"/>
          <a:stretch>
            <a:fillRect/>
          </a:stretch>
        </p:blipFill>
        <p:spPr>
          <a:xfrm flipH="false" flipV="false" rot="0">
            <a:off x="0" y="0"/>
            <a:ext cx="5629043" cy="1028700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5903407" y="1846022"/>
            <a:ext cx="12384593" cy="2311642"/>
          </a:xfrm>
          <a:prstGeom prst="rect">
            <a:avLst/>
          </a:prstGeom>
        </p:spPr>
      </p:pic>
      <p:sp>
        <p:nvSpPr>
          <p:cNvPr name="TextBox 5" id="5"/>
          <p:cNvSpPr txBox="true"/>
          <p:nvPr/>
        </p:nvSpPr>
        <p:spPr>
          <a:xfrm rot="0">
            <a:off x="5903407" y="4596130"/>
            <a:ext cx="12424317" cy="547370"/>
          </a:xfrm>
          <a:prstGeom prst="rect">
            <a:avLst/>
          </a:prstGeom>
        </p:spPr>
        <p:txBody>
          <a:bodyPr anchor="t" rtlCol="false" tIns="0" lIns="0" bIns="0" rIns="0">
            <a:spAutoFit/>
          </a:bodyPr>
          <a:lstStyle/>
          <a:p>
            <a:pPr>
              <a:lnSpc>
                <a:spcPts val="4419"/>
              </a:lnSpc>
            </a:pPr>
            <a:r>
              <a:rPr lang="en-US" sz="3399">
                <a:solidFill>
                  <a:srgbClr val="FFFFFF"/>
                </a:solidFill>
                <a:latin typeface="Fira Sans Medium"/>
              </a:rPr>
              <a:t>Xây dựng từng lớp của mô hình &amp; hình ảnh kiến trúc minh họa</a:t>
            </a:r>
          </a:p>
        </p:txBody>
      </p:sp>
      <p:sp>
        <p:nvSpPr>
          <p:cNvPr name="TextBox 6" id="6"/>
          <p:cNvSpPr txBox="true"/>
          <p:nvPr/>
        </p:nvSpPr>
        <p:spPr>
          <a:xfrm rot="0">
            <a:off x="3688136" y="488950"/>
            <a:ext cx="9449987" cy="539750"/>
          </a:xfrm>
          <a:prstGeom prst="rect">
            <a:avLst/>
          </a:prstGeom>
        </p:spPr>
        <p:txBody>
          <a:bodyPr anchor="t" rtlCol="false" tIns="0" lIns="0" bIns="0" rIns="0">
            <a:spAutoFit/>
          </a:bodyPr>
          <a:lstStyle/>
          <a:p>
            <a:pPr algn="ctr" marL="0" indent="0" lvl="0">
              <a:lnSpc>
                <a:spcPts val="3999"/>
              </a:lnSpc>
              <a:spcBef>
                <a:spcPct val="0"/>
              </a:spcBef>
            </a:pPr>
            <a:r>
              <a:rPr lang="en-US" sz="3999" spc="-79">
                <a:solidFill>
                  <a:srgbClr val="000000"/>
                </a:solidFill>
                <a:latin typeface="Public Sans Bold"/>
              </a:rPr>
              <a:t>Kiến trúc mô hình</a:t>
            </a:r>
          </a:p>
        </p:txBody>
      </p:sp>
      <p:sp>
        <p:nvSpPr>
          <p:cNvPr name="TextBox 7" id="7"/>
          <p:cNvSpPr txBox="true"/>
          <p:nvPr/>
        </p:nvSpPr>
        <p:spPr>
          <a:xfrm rot="0">
            <a:off x="5863683" y="5581650"/>
            <a:ext cx="12424317" cy="1099820"/>
          </a:xfrm>
          <a:prstGeom prst="rect">
            <a:avLst/>
          </a:prstGeom>
        </p:spPr>
        <p:txBody>
          <a:bodyPr anchor="t" rtlCol="false" tIns="0" lIns="0" bIns="0" rIns="0">
            <a:spAutoFit/>
          </a:bodyPr>
          <a:lstStyle/>
          <a:p>
            <a:pPr>
              <a:lnSpc>
                <a:spcPts val="4419"/>
              </a:lnSpc>
            </a:pPr>
            <a:r>
              <a:rPr lang="en-US" sz="3399">
                <a:solidFill>
                  <a:srgbClr val="FFFFFF"/>
                </a:solidFill>
                <a:latin typeface="Fira Sans Medium"/>
              </a:rPr>
              <a:t>dựa trên VGG 16, đầu vào 32x32x3, đầu ra là 43 tương ứng 43 class.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914195" y="1289184"/>
            <a:ext cx="7229805" cy="3280166"/>
          </a:xfrm>
          <a:prstGeom prst="rect">
            <a:avLst/>
          </a:prstGeom>
        </p:spPr>
        <p:txBody>
          <a:bodyPr anchor="t" rtlCol="false" tIns="0" lIns="0" bIns="0" rIns="0">
            <a:spAutoFit/>
          </a:bodyPr>
          <a:lstStyle/>
          <a:p>
            <a:pPr marL="637594" indent="-318797" lvl="1">
              <a:lnSpc>
                <a:spcPts val="5315"/>
              </a:lnSpc>
              <a:buFont typeface="Arial"/>
              <a:buChar char="•"/>
            </a:pPr>
            <a:r>
              <a:rPr lang="en-US" sz="2953">
                <a:solidFill>
                  <a:srgbClr val="141414"/>
                </a:solidFill>
                <a:latin typeface="Muli Extra Light"/>
              </a:rPr>
              <a:t>Sử dụng framework Tensorflow 2.x</a:t>
            </a:r>
          </a:p>
          <a:p>
            <a:pPr marL="637594" indent="-318797" lvl="1">
              <a:lnSpc>
                <a:spcPts val="5315"/>
              </a:lnSpc>
              <a:buFont typeface="Arial"/>
              <a:buChar char="•"/>
            </a:pPr>
            <a:r>
              <a:rPr lang="en-US" sz="2953">
                <a:solidFill>
                  <a:srgbClr val="141414"/>
                </a:solidFill>
                <a:latin typeface="Muli Extra Light"/>
              </a:rPr>
              <a:t>Learning rate: 0.0001</a:t>
            </a:r>
          </a:p>
          <a:p>
            <a:pPr marL="637594" indent="-318797" lvl="1">
              <a:lnSpc>
                <a:spcPts val="5315"/>
              </a:lnSpc>
              <a:buFont typeface="Arial"/>
              <a:buChar char="•"/>
            </a:pPr>
            <a:r>
              <a:rPr lang="en-US" sz="2953">
                <a:solidFill>
                  <a:srgbClr val="141414"/>
                </a:solidFill>
                <a:latin typeface="Muli Extra Light"/>
              </a:rPr>
              <a:t>Optimizer: Adam</a:t>
            </a:r>
          </a:p>
          <a:p>
            <a:pPr marL="637594" indent="-318797" lvl="1">
              <a:lnSpc>
                <a:spcPts val="5315"/>
              </a:lnSpc>
              <a:buFont typeface="Arial"/>
              <a:buChar char="•"/>
            </a:pPr>
            <a:r>
              <a:rPr lang="en-US" sz="2953">
                <a:solidFill>
                  <a:srgbClr val="141414"/>
                </a:solidFill>
                <a:latin typeface="Muli Extra Light"/>
              </a:rPr>
              <a:t>Epochs: 100</a:t>
            </a:r>
          </a:p>
          <a:p>
            <a:pPr algn="l" marL="637596" indent="-318798" lvl="1">
              <a:lnSpc>
                <a:spcPts val="5315"/>
              </a:lnSpc>
              <a:spcBef>
                <a:spcPct val="0"/>
              </a:spcBef>
              <a:buFont typeface="Arial"/>
              <a:buChar char="•"/>
            </a:pPr>
            <a:r>
              <a:rPr lang="en-US" sz="2953">
                <a:solidFill>
                  <a:srgbClr val="141414"/>
                </a:solidFill>
                <a:latin typeface="Muli Extra Light"/>
              </a:rPr>
              <a:t>batch size: 32</a:t>
            </a:r>
          </a:p>
        </p:txBody>
      </p:sp>
      <p:pic>
        <p:nvPicPr>
          <p:cNvPr name="Picture 3" id="3"/>
          <p:cNvPicPr>
            <a:picLocks noChangeAspect="true"/>
          </p:cNvPicPr>
          <p:nvPr/>
        </p:nvPicPr>
        <p:blipFill>
          <a:blip r:embed="rId2"/>
          <a:srcRect l="664" t="0" r="0" b="0"/>
          <a:stretch>
            <a:fillRect/>
          </a:stretch>
        </p:blipFill>
        <p:spPr>
          <a:xfrm flipH="false" flipV="false" rot="0">
            <a:off x="1494407" y="5143500"/>
            <a:ext cx="7149617" cy="5183666"/>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720306" y="5017853"/>
            <a:ext cx="7197464" cy="5183666"/>
          </a:xfrm>
          <a:prstGeom prst="rect">
            <a:avLst/>
          </a:prstGeom>
        </p:spPr>
      </p:pic>
      <p:sp>
        <p:nvSpPr>
          <p:cNvPr name="TextBox 5" id="5"/>
          <p:cNvSpPr txBox="true"/>
          <p:nvPr/>
        </p:nvSpPr>
        <p:spPr>
          <a:xfrm rot="0">
            <a:off x="3969009" y="477592"/>
            <a:ext cx="9350029" cy="485775"/>
          </a:xfrm>
          <a:prstGeom prst="rect">
            <a:avLst/>
          </a:prstGeom>
        </p:spPr>
        <p:txBody>
          <a:bodyPr anchor="t" rtlCol="false" tIns="0" lIns="0" bIns="0" rIns="0">
            <a:spAutoFit/>
          </a:bodyPr>
          <a:lstStyle/>
          <a:p>
            <a:pPr algn="ctr">
              <a:lnSpc>
                <a:spcPts val="3599"/>
              </a:lnSpc>
            </a:pPr>
            <a:r>
              <a:rPr lang="en-US" sz="3999">
                <a:solidFill>
                  <a:srgbClr val="37C9EF"/>
                </a:solidFill>
                <a:latin typeface="Clear Sans Bold"/>
              </a:rPr>
              <a:t>HUẤN LUYỆN MÔ HÌNH</a:t>
            </a:r>
          </a:p>
        </p:txBody>
      </p:sp>
      <p:sp>
        <p:nvSpPr>
          <p:cNvPr name="TextBox 6" id="6"/>
          <p:cNvSpPr txBox="true"/>
          <p:nvPr/>
        </p:nvSpPr>
        <p:spPr>
          <a:xfrm rot="0">
            <a:off x="9687965" y="1289184"/>
            <a:ext cx="7229805" cy="3280167"/>
          </a:xfrm>
          <a:prstGeom prst="rect">
            <a:avLst/>
          </a:prstGeom>
        </p:spPr>
        <p:txBody>
          <a:bodyPr anchor="t" rtlCol="false" tIns="0" lIns="0" bIns="0" rIns="0">
            <a:spAutoFit/>
          </a:bodyPr>
          <a:lstStyle/>
          <a:p>
            <a:pPr marL="637594" indent="-318797" lvl="1">
              <a:lnSpc>
                <a:spcPts val="5315"/>
              </a:lnSpc>
              <a:buFont typeface="Arial"/>
              <a:buChar char="•"/>
            </a:pPr>
            <a:r>
              <a:rPr lang="en-US" sz="2953">
                <a:solidFill>
                  <a:srgbClr val="141414"/>
                </a:solidFill>
                <a:latin typeface="Muli Extra Light"/>
              </a:rPr>
              <a:t>Sau 20 phút đào tạo, 1 GPU T4</a:t>
            </a:r>
          </a:p>
          <a:p>
            <a:pPr marL="637594" indent="-318797" lvl="1">
              <a:lnSpc>
                <a:spcPts val="5315"/>
              </a:lnSpc>
              <a:buFont typeface="Arial"/>
              <a:buChar char="•"/>
            </a:pPr>
            <a:r>
              <a:rPr lang="en-US" sz="2953">
                <a:solidFill>
                  <a:srgbClr val="141414"/>
                </a:solidFill>
                <a:latin typeface="Muli Extra Light"/>
              </a:rPr>
              <a:t>Kết quả huấn luyện:</a:t>
            </a:r>
          </a:p>
          <a:p>
            <a:pPr marL="637594" indent="-318797" lvl="1">
              <a:lnSpc>
                <a:spcPts val="5315"/>
              </a:lnSpc>
              <a:buFont typeface="Arial"/>
              <a:buChar char="•"/>
            </a:pPr>
            <a:r>
              <a:rPr lang="en-US" sz="2953">
                <a:solidFill>
                  <a:srgbClr val="141414"/>
                </a:solidFill>
                <a:latin typeface="Muli Extra Light"/>
              </a:rPr>
              <a:t>Accuriacy: 0.9964</a:t>
            </a:r>
          </a:p>
          <a:p>
            <a:pPr marL="637594" indent="-318797" lvl="1">
              <a:lnSpc>
                <a:spcPts val="5315"/>
              </a:lnSpc>
              <a:buFont typeface="Arial"/>
              <a:buChar char="•"/>
            </a:pPr>
            <a:r>
              <a:rPr lang="en-US" sz="2953">
                <a:solidFill>
                  <a:srgbClr val="141414"/>
                </a:solidFill>
                <a:latin typeface="Muli Extra Light"/>
              </a:rPr>
              <a:t>Valid Accuracy: 0.9981</a:t>
            </a:r>
          </a:p>
          <a:p>
            <a:pPr algn="l" marL="637594" indent="-318797" lvl="1">
              <a:lnSpc>
                <a:spcPts val="5315"/>
              </a:lnSpc>
              <a:spcBef>
                <a:spcPct val="0"/>
              </a:spcBef>
              <a:buFont typeface="Arial"/>
              <a:buChar char="•"/>
            </a:pPr>
            <a:r>
              <a:rPr lang="en-US" sz="2953">
                <a:solidFill>
                  <a:srgbClr val="141414"/>
                </a:solidFill>
                <a:latin typeface="Muli Extra Light"/>
              </a:rPr>
              <a:t>Test: 0.9324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rot="0">
            <a:off x="-1653519" y="509588"/>
            <a:ext cx="8321598" cy="291256"/>
          </a:xfrm>
          <a:prstGeom prst="rect">
            <a:avLst/>
          </a:prstGeom>
        </p:spPr>
      </p:pic>
      <p:pic>
        <p:nvPicPr>
          <p:cNvPr name="Picture 3" id="3"/>
          <p:cNvPicPr>
            <a:picLocks noChangeAspect="true"/>
          </p:cNvPicPr>
          <p:nvPr/>
        </p:nvPicPr>
        <p:blipFill>
          <a:blip r:embed="rId2"/>
          <a:srcRect l="0" t="0" r="0" b="0"/>
          <a:stretch>
            <a:fillRect/>
          </a:stretch>
        </p:blipFill>
        <p:spPr>
          <a:xfrm rot="0">
            <a:off x="11577869" y="509588"/>
            <a:ext cx="8321598" cy="291256"/>
          </a:xfrm>
          <a:prstGeom prst="rect">
            <a:avLst/>
          </a:prstGeom>
        </p:spPr>
      </p:pic>
      <p:pic>
        <p:nvPicPr>
          <p:cNvPr name="Picture 4" id="4"/>
          <p:cNvPicPr>
            <a:picLocks noChangeAspect="true"/>
          </p:cNvPicPr>
          <p:nvPr/>
        </p:nvPicPr>
        <p:blipFill>
          <a:blip r:embed="rId3"/>
          <a:srcRect l="25911" t="11962" r="27758" b="0"/>
          <a:stretch>
            <a:fillRect/>
          </a:stretch>
        </p:blipFill>
        <p:spPr>
          <a:xfrm flipH="false" flipV="false" rot="0">
            <a:off x="5838677" y="1891062"/>
            <a:ext cx="3305323" cy="5682999"/>
          </a:xfrm>
          <a:prstGeom prst="rect">
            <a:avLst/>
          </a:prstGeom>
        </p:spPr>
      </p:pic>
      <p:pic>
        <p:nvPicPr>
          <p:cNvPr name="Picture 5" id="5"/>
          <p:cNvPicPr>
            <a:picLocks noChangeAspect="true"/>
          </p:cNvPicPr>
          <p:nvPr/>
        </p:nvPicPr>
        <p:blipFill>
          <a:blip r:embed="rId4"/>
          <a:srcRect l="30807" t="0" r="19761" b="12073"/>
          <a:stretch>
            <a:fillRect/>
          </a:stretch>
        </p:blipFill>
        <p:spPr>
          <a:xfrm flipH="false" flipV="false" rot="0">
            <a:off x="10039350" y="1898114"/>
            <a:ext cx="3190938" cy="5675947"/>
          </a:xfrm>
          <a:prstGeom prst="rect">
            <a:avLst/>
          </a:prstGeom>
        </p:spPr>
      </p:pic>
      <p:pic>
        <p:nvPicPr>
          <p:cNvPr name="Picture 6" id="6"/>
          <p:cNvPicPr>
            <a:picLocks noChangeAspect="true"/>
          </p:cNvPicPr>
          <p:nvPr/>
        </p:nvPicPr>
        <p:blipFill>
          <a:blip r:embed="rId5"/>
          <a:srcRect l="18245" t="22642" r="27047" b="9220"/>
          <a:stretch>
            <a:fillRect/>
          </a:stretch>
        </p:blipFill>
        <p:spPr>
          <a:xfrm flipH="false" flipV="false" rot="0">
            <a:off x="1552401" y="1898114"/>
            <a:ext cx="3394765" cy="5682999"/>
          </a:xfrm>
          <a:prstGeom prst="rect">
            <a:avLst/>
          </a:prstGeom>
        </p:spPr>
      </p:pic>
      <p:pic>
        <p:nvPicPr>
          <p:cNvPr name="Picture 7" id="7"/>
          <p:cNvPicPr>
            <a:picLocks noChangeAspect="true"/>
          </p:cNvPicPr>
          <p:nvPr/>
        </p:nvPicPr>
        <p:blipFill>
          <a:blip r:embed="rId6"/>
          <a:srcRect l="9174" t="0" r="7187" b="0"/>
          <a:stretch>
            <a:fillRect/>
          </a:stretch>
        </p:blipFill>
        <p:spPr>
          <a:xfrm flipH="false" flipV="false" rot="0">
            <a:off x="14125638" y="1898114"/>
            <a:ext cx="3387117" cy="5675947"/>
          </a:xfrm>
          <a:prstGeom prst="rect">
            <a:avLst/>
          </a:prstGeom>
        </p:spPr>
      </p:pic>
      <p:sp>
        <p:nvSpPr>
          <p:cNvPr name="TextBox 8" id="8"/>
          <p:cNvSpPr txBox="true"/>
          <p:nvPr/>
        </p:nvSpPr>
        <p:spPr>
          <a:xfrm rot="0">
            <a:off x="6102736" y="7950469"/>
            <a:ext cx="3041264" cy="1000125"/>
          </a:xfrm>
          <a:prstGeom prst="rect">
            <a:avLst/>
          </a:prstGeom>
        </p:spPr>
        <p:txBody>
          <a:bodyPr anchor="t" rtlCol="false" tIns="0" lIns="0" bIns="0" rIns="0">
            <a:spAutoFit/>
          </a:bodyPr>
          <a:lstStyle/>
          <a:p>
            <a:pPr algn="ctr" marL="0" indent="0" lvl="0">
              <a:lnSpc>
                <a:spcPts val="3900"/>
              </a:lnSpc>
            </a:pPr>
            <a:r>
              <a:rPr lang="en-US" sz="3000" spc="-89">
                <a:solidFill>
                  <a:srgbClr val="0178D6"/>
                </a:solidFill>
                <a:latin typeface="Public Sans Bold"/>
              </a:rPr>
              <a:t>Nguyễn Quang Thu Phương</a:t>
            </a:r>
          </a:p>
        </p:txBody>
      </p:sp>
      <p:sp>
        <p:nvSpPr>
          <p:cNvPr name="TextBox 9" id="9"/>
          <p:cNvSpPr txBox="true"/>
          <p:nvPr/>
        </p:nvSpPr>
        <p:spPr>
          <a:xfrm rot="0">
            <a:off x="10189024" y="7950469"/>
            <a:ext cx="3041264" cy="504825"/>
          </a:xfrm>
          <a:prstGeom prst="rect">
            <a:avLst/>
          </a:prstGeom>
        </p:spPr>
        <p:txBody>
          <a:bodyPr anchor="t" rtlCol="false" tIns="0" lIns="0" bIns="0" rIns="0">
            <a:spAutoFit/>
          </a:bodyPr>
          <a:lstStyle/>
          <a:p>
            <a:pPr algn="ctr" marL="0" indent="0" lvl="0">
              <a:lnSpc>
                <a:spcPts val="3900"/>
              </a:lnSpc>
            </a:pPr>
            <a:r>
              <a:rPr lang="en-US" sz="3000" spc="-89">
                <a:solidFill>
                  <a:srgbClr val="0178D6"/>
                </a:solidFill>
                <a:latin typeface="Public Sans Bold"/>
              </a:rPr>
              <a:t>Mai Danh Quý</a:t>
            </a:r>
          </a:p>
        </p:txBody>
      </p:sp>
      <p:sp>
        <p:nvSpPr>
          <p:cNvPr name="TextBox 10" id="10"/>
          <p:cNvSpPr txBox="true"/>
          <p:nvPr/>
        </p:nvSpPr>
        <p:spPr>
          <a:xfrm rot="0">
            <a:off x="14218036" y="7988569"/>
            <a:ext cx="3041264" cy="504825"/>
          </a:xfrm>
          <a:prstGeom prst="rect">
            <a:avLst/>
          </a:prstGeom>
        </p:spPr>
        <p:txBody>
          <a:bodyPr anchor="t" rtlCol="false" tIns="0" lIns="0" bIns="0" rIns="0">
            <a:spAutoFit/>
          </a:bodyPr>
          <a:lstStyle/>
          <a:p>
            <a:pPr algn="ctr" marL="0" indent="0" lvl="0">
              <a:lnSpc>
                <a:spcPts val="3900"/>
              </a:lnSpc>
            </a:pPr>
            <a:r>
              <a:rPr lang="en-US" sz="3000" spc="-89">
                <a:solidFill>
                  <a:srgbClr val="0178D6"/>
                </a:solidFill>
                <a:latin typeface="Public Sans Bold"/>
              </a:rPr>
              <a:t>Hồ Sỹ Thạch</a:t>
            </a:r>
          </a:p>
        </p:txBody>
      </p:sp>
      <p:sp>
        <p:nvSpPr>
          <p:cNvPr name="TextBox 11" id="11"/>
          <p:cNvSpPr txBox="true"/>
          <p:nvPr/>
        </p:nvSpPr>
        <p:spPr>
          <a:xfrm rot="0">
            <a:off x="14218036" y="8982075"/>
            <a:ext cx="3041264" cy="504825"/>
          </a:xfrm>
          <a:prstGeom prst="rect">
            <a:avLst/>
          </a:prstGeom>
        </p:spPr>
        <p:txBody>
          <a:bodyPr anchor="t" rtlCol="false" tIns="0" lIns="0" bIns="0" rIns="0">
            <a:spAutoFit/>
          </a:bodyPr>
          <a:lstStyle/>
          <a:p>
            <a:pPr algn="ctr" marL="0" indent="0" lvl="0">
              <a:lnSpc>
                <a:spcPts val="3900"/>
              </a:lnSpc>
            </a:pPr>
            <a:r>
              <a:rPr lang="en-US" sz="3000" spc="-89">
                <a:solidFill>
                  <a:srgbClr val="0178D6"/>
                </a:solidFill>
                <a:latin typeface="Public Sans Bold"/>
              </a:rPr>
              <a:t>20182769</a:t>
            </a:r>
          </a:p>
        </p:txBody>
      </p:sp>
      <p:sp>
        <p:nvSpPr>
          <p:cNvPr name="TextBox 12" id="12"/>
          <p:cNvSpPr txBox="true"/>
          <p:nvPr/>
        </p:nvSpPr>
        <p:spPr>
          <a:xfrm rot="0">
            <a:off x="1729152" y="7969519"/>
            <a:ext cx="3041264" cy="504825"/>
          </a:xfrm>
          <a:prstGeom prst="rect">
            <a:avLst/>
          </a:prstGeom>
        </p:spPr>
        <p:txBody>
          <a:bodyPr anchor="t" rtlCol="false" tIns="0" lIns="0" bIns="0" rIns="0">
            <a:spAutoFit/>
          </a:bodyPr>
          <a:lstStyle/>
          <a:p>
            <a:pPr algn="ctr" marL="0" indent="0" lvl="0">
              <a:lnSpc>
                <a:spcPts val="3900"/>
              </a:lnSpc>
            </a:pPr>
            <a:r>
              <a:rPr lang="en-US" sz="3000" spc="-89">
                <a:solidFill>
                  <a:srgbClr val="0178D6"/>
                </a:solidFill>
                <a:latin typeface="Public Sans Bold"/>
              </a:rPr>
              <a:t>Phạm Thị Anh</a:t>
            </a:r>
          </a:p>
        </p:txBody>
      </p:sp>
      <p:sp>
        <p:nvSpPr>
          <p:cNvPr name="TextBox 13" id="13"/>
          <p:cNvSpPr txBox="true"/>
          <p:nvPr/>
        </p:nvSpPr>
        <p:spPr>
          <a:xfrm rot="0">
            <a:off x="1552401" y="8982075"/>
            <a:ext cx="3041264" cy="504825"/>
          </a:xfrm>
          <a:prstGeom prst="rect">
            <a:avLst/>
          </a:prstGeom>
        </p:spPr>
        <p:txBody>
          <a:bodyPr anchor="t" rtlCol="false" tIns="0" lIns="0" bIns="0" rIns="0">
            <a:spAutoFit/>
          </a:bodyPr>
          <a:lstStyle/>
          <a:p>
            <a:pPr algn="ctr" marL="0" indent="0" lvl="0">
              <a:lnSpc>
                <a:spcPts val="3900"/>
              </a:lnSpc>
            </a:pPr>
            <a:r>
              <a:rPr lang="en-US" sz="3000" spc="-89">
                <a:solidFill>
                  <a:srgbClr val="0178D6"/>
                </a:solidFill>
                <a:latin typeface="Public Sans Bold"/>
              </a:rPr>
              <a:t>20182360</a:t>
            </a:r>
          </a:p>
        </p:txBody>
      </p:sp>
      <p:sp>
        <p:nvSpPr>
          <p:cNvPr name="TextBox 14" id="14"/>
          <p:cNvSpPr txBox="true"/>
          <p:nvPr/>
        </p:nvSpPr>
        <p:spPr>
          <a:xfrm rot="0">
            <a:off x="6157160" y="8982075"/>
            <a:ext cx="3041264" cy="504825"/>
          </a:xfrm>
          <a:prstGeom prst="rect">
            <a:avLst/>
          </a:prstGeom>
        </p:spPr>
        <p:txBody>
          <a:bodyPr anchor="t" rtlCol="false" tIns="0" lIns="0" bIns="0" rIns="0">
            <a:spAutoFit/>
          </a:bodyPr>
          <a:lstStyle/>
          <a:p>
            <a:pPr algn="ctr" marL="0" indent="0" lvl="0">
              <a:lnSpc>
                <a:spcPts val="3900"/>
              </a:lnSpc>
            </a:pPr>
            <a:r>
              <a:rPr lang="en-US" sz="3000" spc="-89">
                <a:solidFill>
                  <a:srgbClr val="0178D6"/>
                </a:solidFill>
                <a:latin typeface="Public Sans Bold"/>
              </a:rPr>
              <a:t>20182725</a:t>
            </a:r>
          </a:p>
        </p:txBody>
      </p:sp>
      <p:sp>
        <p:nvSpPr>
          <p:cNvPr name="TextBox 15" id="15"/>
          <p:cNvSpPr txBox="true"/>
          <p:nvPr/>
        </p:nvSpPr>
        <p:spPr>
          <a:xfrm rot="0">
            <a:off x="10189024" y="8982075"/>
            <a:ext cx="3041264" cy="504825"/>
          </a:xfrm>
          <a:prstGeom prst="rect">
            <a:avLst/>
          </a:prstGeom>
        </p:spPr>
        <p:txBody>
          <a:bodyPr anchor="t" rtlCol="false" tIns="0" lIns="0" bIns="0" rIns="0">
            <a:spAutoFit/>
          </a:bodyPr>
          <a:lstStyle/>
          <a:p>
            <a:pPr algn="ctr" marL="0" indent="0" lvl="0">
              <a:lnSpc>
                <a:spcPts val="3900"/>
              </a:lnSpc>
            </a:pPr>
            <a:r>
              <a:rPr lang="en-US" sz="3000" spc="-89">
                <a:solidFill>
                  <a:srgbClr val="0178D6"/>
                </a:solidFill>
                <a:latin typeface="Public Sans Bold"/>
              </a:rPr>
              <a:t>20182746</a:t>
            </a:r>
          </a:p>
        </p:txBody>
      </p:sp>
      <p:sp>
        <p:nvSpPr>
          <p:cNvPr name="TextBox 16" id="16"/>
          <p:cNvSpPr txBox="true"/>
          <p:nvPr/>
        </p:nvSpPr>
        <p:spPr>
          <a:xfrm rot="0">
            <a:off x="7346717" y="427383"/>
            <a:ext cx="3594566" cy="657536"/>
          </a:xfrm>
          <a:prstGeom prst="rect">
            <a:avLst/>
          </a:prstGeom>
        </p:spPr>
        <p:txBody>
          <a:bodyPr anchor="t" rtlCol="false" tIns="0" lIns="0" bIns="0" rIns="0">
            <a:spAutoFit/>
          </a:bodyPr>
          <a:lstStyle/>
          <a:p>
            <a:pPr algn="ctr">
              <a:lnSpc>
                <a:spcPts val="4732"/>
              </a:lnSpc>
            </a:pPr>
            <a:r>
              <a:rPr lang="en-US" sz="5258">
                <a:solidFill>
                  <a:srgbClr val="37C8EF"/>
                </a:solidFill>
                <a:latin typeface="Studly"/>
              </a:rPr>
              <a:t>NHÓM 11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58428" y="1867113"/>
            <a:ext cx="7576629" cy="739118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761224" y="2070110"/>
            <a:ext cx="9313076" cy="5217047"/>
          </a:xfrm>
          <a:prstGeom prst="rect">
            <a:avLst/>
          </a:prstGeom>
        </p:spPr>
      </p:pic>
      <p:sp>
        <p:nvSpPr>
          <p:cNvPr name="TextBox 4" id="4"/>
          <p:cNvSpPr txBox="true"/>
          <p:nvPr/>
        </p:nvSpPr>
        <p:spPr>
          <a:xfrm rot="0">
            <a:off x="4546742" y="680402"/>
            <a:ext cx="8428965" cy="648970"/>
          </a:xfrm>
          <a:prstGeom prst="rect">
            <a:avLst/>
          </a:prstGeom>
        </p:spPr>
        <p:txBody>
          <a:bodyPr anchor="t" rtlCol="false" tIns="0" lIns="0" bIns="0" rIns="0">
            <a:spAutoFit/>
          </a:bodyPr>
          <a:lstStyle/>
          <a:p>
            <a:pPr algn="ctr">
              <a:lnSpc>
                <a:spcPts val="5239"/>
              </a:lnSpc>
            </a:pPr>
            <a:r>
              <a:rPr lang="en-US" sz="3999" spc="119">
                <a:solidFill>
                  <a:srgbClr val="37C8EF"/>
                </a:solidFill>
                <a:latin typeface="Clear Sans Bold"/>
              </a:rPr>
              <a:t>Ảnh kết quả trực quan</a:t>
            </a:r>
          </a:p>
        </p:txBody>
      </p:sp>
      <p:sp>
        <p:nvSpPr>
          <p:cNvPr name="TextBox 5" id="5"/>
          <p:cNvSpPr txBox="true"/>
          <p:nvPr/>
        </p:nvSpPr>
        <p:spPr>
          <a:xfrm rot="0">
            <a:off x="9697441" y="7436585"/>
            <a:ext cx="6556531" cy="855345"/>
          </a:xfrm>
          <a:prstGeom prst="rect">
            <a:avLst/>
          </a:prstGeom>
        </p:spPr>
        <p:txBody>
          <a:bodyPr anchor="t" rtlCol="false" tIns="0" lIns="0" bIns="0" rIns="0">
            <a:spAutoFit/>
          </a:bodyPr>
          <a:lstStyle/>
          <a:p>
            <a:pPr>
              <a:lnSpc>
                <a:spcPts val="3449"/>
              </a:lnSpc>
            </a:pPr>
            <a:r>
              <a:rPr lang="en-US" sz="2299" spc="114">
                <a:solidFill>
                  <a:srgbClr val="191919"/>
                </a:solidFill>
                <a:latin typeface="Arimo"/>
              </a:rPr>
              <a:t>Từ ma trận dự đoán chúng ta có thể thấy rõ mô hình nhận diện sai nhiều ở biển báo nào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84B3D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602" t="0" r="3602" b="0"/>
          <a:stretch>
            <a:fillRect/>
          </a:stretch>
        </p:blipFill>
        <p:spPr>
          <a:xfrm flipH="false" flipV="false" rot="0">
            <a:off x="1096365" y="3278562"/>
            <a:ext cx="9265655" cy="432940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826973" y="3278562"/>
            <a:ext cx="6432327" cy="5049152"/>
          </a:xfrm>
          <a:prstGeom prst="rect">
            <a:avLst/>
          </a:prstGeom>
        </p:spPr>
      </p:pic>
      <p:sp>
        <p:nvSpPr>
          <p:cNvPr name="TextBox 4" id="4"/>
          <p:cNvSpPr txBox="true"/>
          <p:nvPr/>
        </p:nvSpPr>
        <p:spPr>
          <a:xfrm rot="0">
            <a:off x="1028700" y="1231267"/>
            <a:ext cx="14320257" cy="1381125"/>
          </a:xfrm>
          <a:prstGeom prst="rect">
            <a:avLst/>
          </a:prstGeom>
        </p:spPr>
        <p:txBody>
          <a:bodyPr anchor="t" rtlCol="false" tIns="0" lIns="0" bIns="0" rIns="0">
            <a:spAutoFit/>
          </a:bodyPr>
          <a:lstStyle/>
          <a:p>
            <a:pPr>
              <a:lnSpc>
                <a:spcPts val="10800"/>
              </a:lnSpc>
            </a:pPr>
            <a:r>
              <a:rPr lang="en-US" sz="9000">
                <a:solidFill>
                  <a:srgbClr val="FFFFFF"/>
                </a:solidFill>
                <a:latin typeface="Fira Sans Medium"/>
              </a:rPr>
              <a:t>Giao diện sử dụng mô hình</a:t>
            </a:r>
          </a:p>
        </p:txBody>
      </p:sp>
      <p:sp>
        <p:nvSpPr>
          <p:cNvPr name="TextBox 5" id="5"/>
          <p:cNvSpPr txBox="true"/>
          <p:nvPr/>
        </p:nvSpPr>
        <p:spPr>
          <a:xfrm rot="0">
            <a:off x="2923333" y="7951667"/>
            <a:ext cx="5794410" cy="552450"/>
          </a:xfrm>
          <a:prstGeom prst="rect">
            <a:avLst/>
          </a:prstGeom>
        </p:spPr>
        <p:txBody>
          <a:bodyPr anchor="t" rtlCol="false" tIns="0" lIns="0" bIns="0" rIns="0">
            <a:spAutoFit/>
          </a:bodyPr>
          <a:lstStyle/>
          <a:p>
            <a:pPr>
              <a:lnSpc>
                <a:spcPts val="4319"/>
              </a:lnSpc>
            </a:pPr>
            <a:r>
              <a:rPr lang="en-US" sz="3599">
                <a:solidFill>
                  <a:srgbClr val="FFFFFF"/>
                </a:solidFill>
                <a:latin typeface="Fira Sans Medium"/>
              </a:rPr>
              <a:t>Giao diện web, upload ảnh</a:t>
            </a:r>
          </a:p>
        </p:txBody>
      </p:sp>
      <p:sp>
        <p:nvSpPr>
          <p:cNvPr name="TextBox 6" id="6"/>
          <p:cNvSpPr txBox="true"/>
          <p:nvPr/>
        </p:nvSpPr>
        <p:spPr>
          <a:xfrm rot="0">
            <a:off x="13023648" y="8705850"/>
            <a:ext cx="2038977" cy="552450"/>
          </a:xfrm>
          <a:prstGeom prst="rect">
            <a:avLst/>
          </a:prstGeom>
        </p:spPr>
        <p:txBody>
          <a:bodyPr anchor="t" rtlCol="false" tIns="0" lIns="0" bIns="0" rIns="0">
            <a:spAutoFit/>
          </a:bodyPr>
          <a:lstStyle/>
          <a:p>
            <a:pPr>
              <a:lnSpc>
                <a:spcPts val="4319"/>
              </a:lnSpc>
            </a:pPr>
            <a:r>
              <a:rPr lang="en-US" sz="3599">
                <a:solidFill>
                  <a:srgbClr val="FFFFFF"/>
                </a:solidFill>
                <a:latin typeface="Fira Sans Medium"/>
              </a:rPr>
              <a:t>Realtime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84B3D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613130" y="1328132"/>
            <a:ext cx="1901285" cy="6700564"/>
          </a:xfrm>
          <a:prstGeom prst="rect">
            <a:avLst/>
          </a:prstGeom>
        </p:spPr>
      </p:pic>
      <p:sp>
        <p:nvSpPr>
          <p:cNvPr name="TextBox 3" id="3"/>
          <p:cNvSpPr txBox="true"/>
          <p:nvPr/>
        </p:nvSpPr>
        <p:spPr>
          <a:xfrm rot="0">
            <a:off x="406195" y="3992614"/>
            <a:ext cx="6077873" cy="1371600"/>
          </a:xfrm>
          <a:prstGeom prst="rect">
            <a:avLst/>
          </a:prstGeom>
        </p:spPr>
        <p:txBody>
          <a:bodyPr anchor="t" rtlCol="false" tIns="0" lIns="0" bIns="0" rIns="0">
            <a:spAutoFit/>
          </a:bodyPr>
          <a:lstStyle/>
          <a:p>
            <a:pPr>
              <a:lnSpc>
                <a:spcPts val="10800"/>
              </a:lnSpc>
            </a:pPr>
            <a:r>
              <a:rPr lang="en-US" sz="9000">
                <a:solidFill>
                  <a:srgbClr val="FFFFFF"/>
                </a:solidFill>
                <a:latin typeface="Muli Regular Bold"/>
              </a:rPr>
              <a:t>KẾT LUẬN</a:t>
            </a:r>
          </a:p>
        </p:txBody>
      </p:sp>
      <p:grpSp>
        <p:nvGrpSpPr>
          <p:cNvPr name="Group 4" id="4"/>
          <p:cNvGrpSpPr/>
          <p:nvPr/>
        </p:nvGrpSpPr>
        <p:grpSpPr>
          <a:xfrm rot="0">
            <a:off x="9144000" y="301451"/>
            <a:ext cx="8115300" cy="12087694"/>
            <a:chOff x="0" y="0"/>
            <a:chExt cx="10820400" cy="16116925"/>
          </a:xfrm>
        </p:grpSpPr>
        <p:sp>
          <p:nvSpPr>
            <p:cNvPr name="TextBox 5" id="5"/>
            <p:cNvSpPr txBox="true"/>
            <p:nvPr/>
          </p:nvSpPr>
          <p:spPr>
            <a:xfrm rot="0">
              <a:off x="0" y="-95250"/>
              <a:ext cx="10820400" cy="1130439"/>
            </a:xfrm>
            <a:prstGeom prst="rect">
              <a:avLst/>
            </a:prstGeom>
          </p:spPr>
          <p:txBody>
            <a:bodyPr anchor="t" rtlCol="false" tIns="0" lIns="0" bIns="0" rIns="0">
              <a:spAutoFit/>
            </a:bodyPr>
            <a:lstStyle/>
            <a:p>
              <a:pPr>
                <a:lnSpc>
                  <a:spcPts val="7140"/>
                </a:lnSpc>
              </a:pPr>
              <a:r>
                <a:rPr lang="en-US" sz="5100">
                  <a:solidFill>
                    <a:srgbClr val="FFFFFF"/>
                  </a:solidFill>
                  <a:latin typeface="Muli Extra Light"/>
                </a:rPr>
                <a:t>Dữ liệu: GTSRB</a:t>
              </a:r>
            </a:p>
          </p:txBody>
        </p:sp>
        <p:sp>
          <p:nvSpPr>
            <p:cNvPr name="AutoShape 6" id="6"/>
            <p:cNvSpPr/>
            <p:nvPr/>
          </p:nvSpPr>
          <p:spPr>
            <a:xfrm rot="0">
              <a:off x="0" y="1860794"/>
              <a:ext cx="10820400" cy="0"/>
            </a:xfrm>
            <a:prstGeom prst="line">
              <a:avLst/>
            </a:prstGeom>
            <a:ln cap="rnd" w="35012">
              <a:solidFill>
                <a:srgbClr val="10B5BF"/>
              </a:solidFill>
              <a:prstDash val="solid"/>
              <a:headEnd type="none" len="sm" w="sm"/>
              <a:tailEnd type="none" len="sm" w="sm"/>
            </a:ln>
          </p:spPr>
        </p:sp>
        <p:sp>
          <p:nvSpPr>
            <p:cNvPr name="TextBox 7" id="7"/>
            <p:cNvSpPr txBox="true"/>
            <p:nvPr/>
          </p:nvSpPr>
          <p:spPr>
            <a:xfrm rot="0">
              <a:off x="0" y="2637832"/>
              <a:ext cx="10820400" cy="2338353"/>
            </a:xfrm>
            <a:prstGeom prst="rect">
              <a:avLst/>
            </a:prstGeom>
          </p:spPr>
          <p:txBody>
            <a:bodyPr anchor="t" rtlCol="false" tIns="0" lIns="0" bIns="0" rIns="0">
              <a:spAutoFit/>
            </a:bodyPr>
            <a:lstStyle/>
            <a:p>
              <a:pPr>
                <a:lnSpc>
                  <a:spcPts val="7140"/>
                </a:lnSpc>
              </a:pPr>
              <a:r>
                <a:rPr lang="en-US" sz="5100">
                  <a:solidFill>
                    <a:srgbClr val="FFFFFF"/>
                  </a:solidFill>
                  <a:latin typeface="Muli Extra Light"/>
                </a:rPr>
                <a:t>Kiến trúc mô hình: dựa theo VGG 16</a:t>
              </a:r>
            </a:p>
          </p:txBody>
        </p:sp>
        <p:sp>
          <p:nvSpPr>
            <p:cNvPr name="AutoShape 8" id="8"/>
            <p:cNvSpPr/>
            <p:nvPr/>
          </p:nvSpPr>
          <p:spPr>
            <a:xfrm rot="0">
              <a:off x="0" y="5801790"/>
              <a:ext cx="10820400" cy="0"/>
            </a:xfrm>
            <a:prstGeom prst="line">
              <a:avLst/>
            </a:prstGeom>
            <a:ln cap="rnd" w="35012">
              <a:solidFill>
                <a:srgbClr val="10B5BF"/>
              </a:solidFill>
              <a:prstDash val="solid"/>
              <a:headEnd type="none" len="sm" w="sm"/>
              <a:tailEnd type="none" len="sm" w="sm"/>
            </a:ln>
          </p:spPr>
        </p:sp>
        <p:sp>
          <p:nvSpPr>
            <p:cNvPr name="TextBox 9" id="9"/>
            <p:cNvSpPr txBox="true"/>
            <p:nvPr/>
          </p:nvSpPr>
          <p:spPr>
            <a:xfrm rot="0">
              <a:off x="0" y="6578827"/>
              <a:ext cx="10820400" cy="2338353"/>
            </a:xfrm>
            <a:prstGeom prst="rect">
              <a:avLst/>
            </a:prstGeom>
          </p:spPr>
          <p:txBody>
            <a:bodyPr anchor="t" rtlCol="false" tIns="0" lIns="0" bIns="0" rIns="0">
              <a:spAutoFit/>
            </a:bodyPr>
            <a:lstStyle/>
            <a:p>
              <a:pPr>
                <a:lnSpc>
                  <a:spcPts val="7140"/>
                </a:lnSpc>
              </a:pPr>
              <a:r>
                <a:rPr lang="en-US" sz="5100">
                  <a:solidFill>
                    <a:srgbClr val="FFFFFF"/>
                  </a:solidFill>
                  <a:latin typeface="Muli Extra Light"/>
                </a:rPr>
                <a:t>Framework tensorflow keras</a:t>
              </a:r>
            </a:p>
          </p:txBody>
        </p:sp>
        <p:sp>
          <p:nvSpPr>
            <p:cNvPr name="AutoShape 10" id="10"/>
            <p:cNvSpPr/>
            <p:nvPr/>
          </p:nvSpPr>
          <p:spPr>
            <a:xfrm rot="0">
              <a:off x="0" y="9742785"/>
              <a:ext cx="10820400" cy="0"/>
            </a:xfrm>
            <a:prstGeom prst="line">
              <a:avLst/>
            </a:prstGeom>
            <a:ln cap="rnd" w="35012">
              <a:solidFill>
                <a:srgbClr val="10B5BF"/>
              </a:solidFill>
              <a:prstDash val="solid"/>
              <a:headEnd type="none" len="sm" w="sm"/>
              <a:tailEnd type="none" len="sm" w="sm"/>
            </a:ln>
          </p:spPr>
        </p:sp>
        <p:sp>
          <p:nvSpPr>
            <p:cNvPr name="TextBox 11" id="11"/>
            <p:cNvSpPr txBox="true"/>
            <p:nvPr/>
          </p:nvSpPr>
          <p:spPr>
            <a:xfrm rot="0">
              <a:off x="0" y="10519823"/>
              <a:ext cx="10820400" cy="2338353"/>
            </a:xfrm>
            <a:prstGeom prst="rect">
              <a:avLst/>
            </a:prstGeom>
          </p:spPr>
          <p:txBody>
            <a:bodyPr anchor="t" rtlCol="false" tIns="0" lIns="0" bIns="0" rIns="0">
              <a:spAutoFit/>
            </a:bodyPr>
            <a:lstStyle/>
            <a:p>
              <a:pPr>
                <a:lnSpc>
                  <a:spcPts val="7140"/>
                </a:lnSpc>
              </a:pPr>
              <a:r>
                <a:rPr lang="en-US" sz="5100">
                  <a:solidFill>
                    <a:srgbClr val="FFFFFF"/>
                  </a:solidFill>
                  <a:latin typeface="Muli Extra Light"/>
                </a:rPr>
                <a:t>Kết quả: 93.24 % ở tập dữ liệu Test</a:t>
              </a:r>
            </a:p>
          </p:txBody>
        </p:sp>
        <p:sp>
          <p:nvSpPr>
            <p:cNvPr name="AutoShape 12" id="12"/>
            <p:cNvSpPr/>
            <p:nvPr/>
          </p:nvSpPr>
          <p:spPr>
            <a:xfrm rot="0">
              <a:off x="0" y="13683781"/>
              <a:ext cx="10820400" cy="0"/>
            </a:xfrm>
            <a:prstGeom prst="line">
              <a:avLst/>
            </a:prstGeom>
            <a:ln cap="rnd" w="35012">
              <a:solidFill>
                <a:srgbClr val="10B5BF"/>
              </a:solidFill>
              <a:prstDash val="solid"/>
              <a:headEnd type="none" len="sm" w="sm"/>
              <a:tailEnd type="none" len="sm" w="sm"/>
            </a:ln>
          </p:spPr>
        </p:sp>
        <p:sp>
          <p:nvSpPr>
            <p:cNvPr name="AutoShape 13" id="13"/>
            <p:cNvSpPr/>
            <p:nvPr/>
          </p:nvSpPr>
          <p:spPr>
            <a:xfrm rot="0">
              <a:off x="0" y="16081913"/>
              <a:ext cx="10820400" cy="0"/>
            </a:xfrm>
            <a:prstGeom prst="line">
              <a:avLst/>
            </a:prstGeom>
            <a:ln cap="rnd" w="35012">
              <a:solidFill>
                <a:srgbClr val="10B5BF"/>
              </a:solidFill>
              <a:prstDash val="solid"/>
              <a:headEnd type="none" len="sm" w="sm"/>
              <a:tailEnd type="none" len="sm" w="sm"/>
            </a:ln>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84B3D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144000" y="-1400753"/>
            <a:ext cx="7160084" cy="547746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7698346">
            <a:off x="14309952" y="2598981"/>
            <a:ext cx="2866797" cy="2955461"/>
          </a:xfrm>
          <a:prstGeom prst="rect">
            <a:avLst/>
          </a:prstGeom>
        </p:spPr>
      </p:pic>
      <p:grpSp>
        <p:nvGrpSpPr>
          <p:cNvPr name="Group 4" id="4"/>
          <p:cNvGrpSpPr/>
          <p:nvPr/>
        </p:nvGrpSpPr>
        <p:grpSpPr>
          <a:xfrm rot="0">
            <a:off x="1733898" y="2945894"/>
            <a:ext cx="9213920" cy="5272477"/>
            <a:chOff x="0" y="0"/>
            <a:chExt cx="12285227" cy="7029969"/>
          </a:xfrm>
        </p:grpSpPr>
        <p:sp>
          <p:nvSpPr>
            <p:cNvPr name="TextBox 5" id="5"/>
            <p:cNvSpPr txBox="true"/>
            <p:nvPr/>
          </p:nvSpPr>
          <p:spPr>
            <a:xfrm rot="0">
              <a:off x="0" y="3703872"/>
              <a:ext cx="12285227" cy="3326098"/>
            </a:xfrm>
            <a:prstGeom prst="rect">
              <a:avLst/>
            </a:prstGeom>
          </p:spPr>
          <p:txBody>
            <a:bodyPr anchor="t" rtlCol="false" tIns="0" lIns="0" bIns="0" rIns="0">
              <a:spAutoFit/>
            </a:bodyPr>
            <a:lstStyle/>
            <a:p>
              <a:pPr algn="ctr">
                <a:lnSpc>
                  <a:spcPts val="17172"/>
                </a:lnSpc>
                <a:spcBef>
                  <a:spcPct val="0"/>
                </a:spcBef>
              </a:pPr>
              <a:r>
                <a:rPr lang="en-US" sz="19080">
                  <a:solidFill>
                    <a:srgbClr val="FF66C4"/>
                  </a:solidFill>
                  <a:latin typeface="Hit and Run"/>
                </a:rPr>
                <a:t>YOU !</a:t>
              </a:r>
            </a:p>
          </p:txBody>
        </p:sp>
        <p:sp>
          <p:nvSpPr>
            <p:cNvPr name="TextBox 6" id="6"/>
            <p:cNvSpPr txBox="true"/>
            <p:nvPr/>
          </p:nvSpPr>
          <p:spPr>
            <a:xfrm rot="0">
              <a:off x="0" y="542925"/>
              <a:ext cx="12285227" cy="3326098"/>
            </a:xfrm>
            <a:prstGeom prst="rect">
              <a:avLst/>
            </a:prstGeom>
          </p:spPr>
          <p:txBody>
            <a:bodyPr anchor="t" rtlCol="false" tIns="0" lIns="0" bIns="0" rIns="0">
              <a:spAutoFit/>
            </a:bodyPr>
            <a:lstStyle/>
            <a:p>
              <a:pPr algn="ctr">
                <a:lnSpc>
                  <a:spcPts val="17172"/>
                </a:lnSpc>
                <a:spcBef>
                  <a:spcPct val="0"/>
                </a:spcBef>
              </a:pPr>
              <a:r>
                <a:rPr lang="en-US" sz="19080">
                  <a:solidFill>
                    <a:srgbClr val="B2EDEF"/>
                  </a:solidFill>
                  <a:latin typeface="Hit and Run"/>
                </a:rPr>
                <a:t>THANK</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4218599"/>
            <a:ext cx="4554551" cy="1158114"/>
          </a:xfrm>
          <a:prstGeom prst="rect">
            <a:avLst/>
          </a:prstGeom>
        </p:spPr>
        <p:txBody>
          <a:bodyPr anchor="t" rtlCol="false" tIns="0" lIns="0" bIns="0" rIns="0">
            <a:spAutoFit/>
          </a:bodyPr>
          <a:lstStyle/>
          <a:p>
            <a:pPr marL="0" indent="0" lvl="0">
              <a:lnSpc>
                <a:spcPts val="9300"/>
              </a:lnSpc>
              <a:spcBef>
                <a:spcPct val="0"/>
              </a:spcBef>
            </a:pPr>
            <a:r>
              <a:rPr lang="en-US" sz="7099" spc="212">
                <a:solidFill>
                  <a:srgbClr val="84B3DB"/>
                </a:solidFill>
                <a:latin typeface="Clear Sans Bold"/>
              </a:rPr>
              <a:t>Nội Dung</a:t>
            </a:r>
          </a:p>
        </p:txBody>
      </p:sp>
      <p:sp>
        <p:nvSpPr>
          <p:cNvPr name="AutoShape 3" id="3"/>
          <p:cNvSpPr/>
          <p:nvPr/>
        </p:nvSpPr>
        <p:spPr>
          <a:xfrm rot="0">
            <a:off x="6494574" y="972022"/>
            <a:ext cx="10764726" cy="1644902"/>
          </a:xfrm>
          <a:prstGeom prst="rect">
            <a:avLst/>
          </a:prstGeom>
          <a:solidFill>
            <a:srgbClr val="86EAE9">
              <a:alpha val="29804"/>
            </a:srgbClr>
          </a:solidFill>
        </p:spPr>
      </p:sp>
      <p:sp>
        <p:nvSpPr>
          <p:cNvPr name="TextBox 4" id="4"/>
          <p:cNvSpPr txBox="true"/>
          <p:nvPr/>
        </p:nvSpPr>
        <p:spPr>
          <a:xfrm rot="0">
            <a:off x="12642942" y="1367754"/>
            <a:ext cx="4142724" cy="786765"/>
          </a:xfrm>
          <a:prstGeom prst="rect">
            <a:avLst/>
          </a:prstGeom>
        </p:spPr>
        <p:txBody>
          <a:bodyPr anchor="t" rtlCol="false" tIns="0" lIns="0" bIns="0" rIns="0">
            <a:spAutoFit/>
          </a:bodyPr>
          <a:lstStyle/>
          <a:p>
            <a:pPr>
              <a:lnSpc>
                <a:spcPts val="3150"/>
              </a:lnSpc>
            </a:pPr>
            <a:r>
              <a:rPr lang="en-US" sz="2100" spc="105">
                <a:solidFill>
                  <a:srgbClr val="191919"/>
                </a:solidFill>
                <a:latin typeface="Arimo"/>
              </a:rPr>
              <a:t>Xác định vấn đề và xây dựng</a:t>
            </a:r>
          </a:p>
          <a:p>
            <a:pPr>
              <a:lnSpc>
                <a:spcPts val="3150"/>
              </a:lnSpc>
            </a:pPr>
            <a:r>
              <a:rPr lang="en-US" sz="2100" spc="105">
                <a:solidFill>
                  <a:srgbClr val="191919"/>
                </a:solidFill>
                <a:latin typeface="Arimo"/>
              </a:rPr>
              <a:t>câu luận đề.</a:t>
            </a:r>
          </a:p>
        </p:txBody>
      </p:sp>
      <p:sp>
        <p:nvSpPr>
          <p:cNvPr name="AutoShape 5" id="5"/>
          <p:cNvSpPr/>
          <p:nvPr/>
        </p:nvSpPr>
        <p:spPr>
          <a:xfrm rot="0">
            <a:off x="6494574" y="972022"/>
            <a:ext cx="4777276" cy="1644902"/>
          </a:xfrm>
          <a:prstGeom prst="rect">
            <a:avLst/>
          </a:prstGeom>
          <a:solidFill>
            <a:srgbClr val="86EAE9"/>
          </a:solidFill>
        </p:spPr>
      </p:sp>
      <p:sp>
        <p:nvSpPr>
          <p:cNvPr name="TextBox 6" id="6"/>
          <p:cNvSpPr txBox="true"/>
          <p:nvPr/>
        </p:nvSpPr>
        <p:spPr>
          <a:xfrm rot="0">
            <a:off x="8031972" y="1561682"/>
            <a:ext cx="3235874" cy="427482"/>
          </a:xfrm>
          <a:prstGeom prst="rect">
            <a:avLst/>
          </a:prstGeom>
        </p:spPr>
        <p:txBody>
          <a:bodyPr anchor="t" rtlCol="false" tIns="0" lIns="0" bIns="0" rIns="0">
            <a:spAutoFit/>
          </a:bodyPr>
          <a:lstStyle/>
          <a:p>
            <a:pPr algn="l" marL="0" indent="0" lvl="0">
              <a:lnSpc>
                <a:spcPts val="3354"/>
              </a:lnSpc>
              <a:spcBef>
                <a:spcPct val="0"/>
              </a:spcBef>
            </a:pPr>
            <a:r>
              <a:rPr lang="en-US" sz="2600" spc="101">
                <a:solidFill>
                  <a:srgbClr val="FFFFFF"/>
                </a:solidFill>
                <a:latin typeface="Arimo Bold"/>
              </a:rPr>
              <a:t>GIỚI THIỆU ĐỀ TÀI</a:t>
            </a:r>
          </a:p>
        </p:txBody>
      </p:sp>
      <p:grpSp>
        <p:nvGrpSpPr>
          <p:cNvPr name="Group 7" id="7"/>
          <p:cNvGrpSpPr/>
          <p:nvPr/>
        </p:nvGrpSpPr>
        <p:grpSpPr>
          <a:xfrm rot="-8100000">
            <a:off x="10685819" y="1213378"/>
            <a:ext cx="1164053" cy="1162190"/>
            <a:chOff x="0" y="0"/>
            <a:chExt cx="6350000" cy="6339840"/>
          </a:xfrm>
        </p:grpSpPr>
        <p:sp>
          <p:nvSpPr>
            <p:cNvPr name="Freeform 8" id="8"/>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86EAE9"/>
            </a:solidFill>
          </p:spPr>
        </p:sp>
      </p:grpSp>
      <p:sp>
        <p:nvSpPr>
          <p:cNvPr name="AutoShape 9" id="9"/>
          <p:cNvSpPr/>
          <p:nvPr/>
        </p:nvSpPr>
        <p:spPr>
          <a:xfrm rot="0">
            <a:off x="6494574" y="3007213"/>
            <a:ext cx="10764726" cy="1644902"/>
          </a:xfrm>
          <a:prstGeom prst="rect">
            <a:avLst/>
          </a:prstGeom>
          <a:solidFill>
            <a:srgbClr val="3EDAD8">
              <a:alpha val="29804"/>
            </a:srgbClr>
          </a:solidFill>
        </p:spPr>
      </p:sp>
      <p:sp>
        <p:nvSpPr>
          <p:cNvPr name="TextBox 10" id="10"/>
          <p:cNvSpPr txBox="true"/>
          <p:nvPr/>
        </p:nvSpPr>
        <p:spPr>
          <a:xfrm rot="0">
            <a:off x="12642942" y="3402945"/>
            <a:ext cx="4142724" cy="786765"/>
          </a:xfrm>
          <a:prstGeom prst="rect">
            <a:avLst/>
          </a:prstGeom>
        </p:spPr>
        <p:txBody>
          <a:bodyPr anchor="t" rtlCol="false" tIns="0" lIns="0" bIns="0" rIns="0">
            <a:spAutoFit/>
          </a:bodyPr>
          <a:lstStyle/>
          <a:p>
            <a:pPr>
              <a:lnSpc>
                <a:spcPts val="3150"/>
              </a:lnSpc>
            </a:pPr>
            <a:r>
              <a:rPr lang="en-US" sz="2100" spc="105">
                <a:solidFill>
                  <a:srgbClr val="191919"/>
                </a:solidFill>
                <a:latin typeface="Arimo"/>
              </a:rPr>
              <a:t>Xem xét tài liệu liên quan đến</a:t>
            </a:r>
          </a:p>
          <a:p>
            <a:pPr>
              <a:lnSpc>
                <a:spcPts val="3150"/>
              </a:lnSpc>
            </a:pPr>
            <a:r>
              <a:rPr lang="en-US" sz="2100" spc="105">
                <a:solidFill>
                  <a:srgbClr val="191919"/>
                </a:solidFill>
                <a:latin typeface="Arimo"/>
              </a:rPr>
              <a:t>chủ đề.</a:t>
            </a:r>
          </a:p>
        </p:txBody>
      </p:sp>
      <p:sp>
        <p:nvSpPr>
          <p:cNvPr name="AutoShape 11" id="11"/>
          <p:cNvSpPr/>
          <p:nvPr/>
        </p:nvSpPr>
        <p:spPr>
          <a:xfrm rot="0">
            <a:off x="6494574" y="3007213"/>
            <a:ext cx="4777276" cy="1644902"/>
          </a:xfrm>
          <a:prstGeom prst="rect">
            <a:avLst/>
          </a:prstGeom>
          <a:solidFill>
            <a:srgbClr val="3EDAD8"/>
          </a:solidFill>
        </p:spPr>
      </p:sp>
      <p:grpSp>
        <p:nvGrpSpPr>
          <p:cNvPr name="Group 12" id="12"/>
          <p:cNvGrpSpPr/>
          <p:nvPr/>
        </p:nvGrpSpPr>
        <p:grpSpPr>
          <a:xfrm rot="-8100000">
            <a:off x="10685819" y="3248569"/>
            <a:ext cx="1164053" cy="1162190"/>
            <a:chOff x="0" y="0"/>
            <a:chExt cx="6350000" cy="6339840"/>
          </a:xfrm>
        </p:grpSpPr>
        <p:sp>
          <p:nvSpPr>
            <p:cNvPr name="Freeform 13" id="1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3EDAD8"/>
            </a:solidFill>
          </p:spPr>
        </p:sp>
      </p:grpSp>
      <p:sp>
        <p:nvSpPr>
          <p:cNvPr name="AutoShape 14" id="14"/>
          <p:cNvSpPr/>
          <p:nvPr/>
        </p:nvSpPr>
        <p:spPr>
          <a:xfrm rot="0">
            <a:off x="6494574" y="5023355"/>
            <a:ext cx="10764726" cy="1644902"/>
          </a:xfrm>
          <a:prstGeom prst="rect">
            <a:avLst/>
          </a:prstGeom>
          <a:solidFill>
            <a:srgbClr val="37C9EF">
              <a:alpha val="29804"/>
            </a:srgbClr>
          </a:solidFill>
        </p:spPr>
      </p:sp>
      <p:sp>
        <p:nvSpPr>
          <p:cNvPr name="TextBox 15" id="15"/>
          <p:cNvSpPr txBox="true"/>
          <p:nvPr/>
        </p:nvSpPr>
        <p:spPr>
          <a:xfrm rot="0">
            <a:off x="12642942" y="5390747"/>
            <a:ext cx="4142724" cy="786765"/>
          </a:xfrm>
          <a:prstGeom prst="rect">
            <a:avLst/>
          </a:prstGeom>
        </p:spPr>
        <p:txBody>
          <a:bodyPr anchor="t" rtlCol="false" tIns="0" lIns="0" bIns="0" rIns="0">
            <a:spAutoFit/>
          </a:bodyPr>
          <a:lstStyle/>
          <a:p>
            <a:pPr>
              <a:lnSpc>
                <a:spcPts val="3150"/>
              </a:lnSpc>
            </a:pPr>
            <a:r>
              <a:rPr lang="en-US" sz="2100" spc="105">
                <a:solidFill>
                  <a:srgbClr val="191919"/>
                </a:solidFill>
                <a:latin typeface="Arimo"/>
              </a:rPr>
              <a:t>Xây dựng mô hình và đào tạo</a:t>
            </a:r>
            <a:r>
              <a:rPr lang="en-US" sz="2100" spc="105">
                <a:solidFill>
                  <a:srgbClr val="191919"/>
                </a:solidFill>
                <a:latin typeface="Arimo"/>
              </a:rPr>
              <a:t>.</a:t>
            </a:r>
          </a:p>
          <a:p>
            <a:pPr>
              <a:lnSpc>
                <a:spcPts val="3150"/>
              </a:lnSpc>
            </a:pPr>
            <a:r>
              <a:rPr lang="en-US" sz="2100" spc="105">
                <a:solidFill>
                  <a:srgbClr val="191919"/>
                </a:solidFill>
                <a:latin typeface="Arimo"/>
              </a:rPr>
              <a:t>Kết quả</a:t>
            </a:r>
          </a:p>
        </p:txBody>
      </p:sp>
      <p:sp>
        <p:nvSpPr>
          <p:cNvPr name="AutoShape 16" id="16"/>
          <p:cNvSpPr/>
          <p:nvPr/>
        </p:nvSpPr>
        <p:spPr>
          <a:xfrm rot="0">
            <a:off x="6494574" y="4995016"/>
            <a:ext cx="4777276" cy="1644902"/>
          </a:xfrm>
          <a:prstGeom prst="rect">
            <a:avLst/>
          </a:prstGeom>
          <a:solidFill>
            <a:srgbClr val="37C9EF"/>
          </a:solidFill>
        </p:spPr>
      </p:sp>
      <p:grpSp>
        <p:nvGrpSpPr>
          <p:cNvPr name="Group 17" id="17"/>
          <p:cNvGrpSpPr/>
          <p:nvPr/>
        </p:nvGrpSpPr>
        <p:grpSpPr>
          <a:xfrm rot="-8100000">
            <a:off x="10685819" y="5236372"/>
            <a:ext cx="1164053" cy="1162190"/>
            <a:chOff x="0" y="0"/>
            <a:chExt cx="6350000" cy="6339840"/>
          </a:xfrm>
        </p:grpSpPr>
        <p:sp>
          <p:nvSpPr>
            <p:cNvPr name="Freeform 18" id="18"/>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37C9EF"/>
            </a:solidFill>
          </p:spPr>
        </p:sp>
      </p:grpSp>
      <p:sp>
        <p:nvSpPr>
          <p:cNvPr name="AutoShape 19" id="19"/>
          <p:cNvSpPr/>
          <p:nvPr/>
        </p:nvSpPr>
        <p:spPr>
          <a:xfrm rot="0">
            <a:off x="6494574" y="7010921"/>
            <a:ext cx="10764726" cy="1644902"/>
          </a:xfrm>
          <a:prstGeom prst="rect">
            <a:avLst/>
          </a:prstGeom>
          <a:solidFill>
            <a:srgbClr val="2C92D5">
              <a:alpha val="29804"/>
            </a:srgbClr>
          </a:solidFill>
        </p:spPr>
      </p:sp>
      <p:sp>
        <p:nvSpPr>
          <p:cNvPr name="TextBox 20" id="20"/>
          <p:cNvSpPr txBox="true"/>
          <p:nvPr/>
        </p:nvSpPr>
        <p:spPr>
          <a:xfrm rot="0">
            <a:off x="12642942" y="7406652"/>
            <a:ext cx="4142724" cy="786765"/>
          </a:xfrm>
          <a:prstGeom prst="rect">
            <a:avLst/>
          </a:prstGeom>
        </p:spPr>
        <p:txBody>
          <a:bodyPr anchor="t" rtlCol="false" tIns="0" lIns="0" bIns="0" rIns="0">
            <a:spAutoFit/>
          </a:bodyPr>
          <a:lstStyle/>
          <a:p>
            <a:pPr>
              <a:lnSpc>
                <a:spcPts val="3150"/>
              </a:lnSpc>
            </a:pPr>
            <a:r>
              <a:rPr lang="en-US" sz="2100" spc="105">
                <a:solidFill>
                  <a:srgbClr val="191919"/>
                </a:solidFill>
                <a:latin typeface="Arimo"/>
              </a:rPr>
              <a:t>Tìm đọc các nguồn để</a:t>
            </a:r>
          </a:p>
          <a:p>
            <a:pPr>
              <a:lnSpc>
                <a:spcPts val="3150"/>
              </a:lnSpc>
            </a:pPr>
            <a:r>
              <a:rPr lang="en-US" sz="2100" spc="105">
                <a:solidFill>
                  <a:srgbClr val="191919"/>
                </a:solidFill>
                <a:latin typeface="Arimo"/>
              </a:rPr>
              <a:t>bảo vệ giả thuyết của bạn.</a:t>
            </a:r>
          </a:p>
        </p:txBody>
      </p:sp>
      <p:sp>
        <p:nvSpPr>
          <p:cNvPr name="AutoShape 21" id="21"/>
          <p:cNvSpPr/>
          <p:nvPr/>
        </p:nvSpPr>
        <p:spPr>
          <a:xfrm rot="0">
            <a:off x="6494574" y="7010921"/>
            <a:ext cx="4777276" cy="1644902"/>
          </a:xfrm>
          <a:prstGeom prst="rect">
            <a:avLst/>
          </a:prstGeom>
          <a:solidFill>
            <a:srgbClr val="2C92D5"/>
          </a:solidFill>
        </p:spPr>
      </p:sp>
      <p:grpSp>
        <p:nvGrpSpPr>
          <p:cNvPr name="Group 22" id="22"/>
          <p:cNvGrpSpPr/>
          <p:nvPr/>
        </p:nvGrpSpPr>
        <p:grpSpPr>
          <a:xfrm rot="-8100000">
            <a:off x="10689824" y="7252277"/>
            <a:ext cx="1164053" cy="1162190"/>
            <a:chOff x="0" y="0"/>
            <a:chExt cx="6350000" cy="6339840"/>
          </a:xfrm>
        </p:grpSpPr>
        <p:sp>
          <p:nvSpPr>
            <p:cNvPr name="Freeform 23" id="23"/>
            <p:cNvSpPr/>
            <p:nvPr/>
          </p:nvSpPr>
          <p:spPr>
            <a:xfrm>
              <a:off x="0" y="0"/>
              <a:ext cx="6350000" cy="6339840"/>
            </a:xfrm>
            <a:custGeom>
              <a:avLst/>
              <a:gdLst/>
              <a:ahLst/>
              <a:cxnLst/>
              <a:rect r="r" b="b" t="t" l="l"/>
              <a:pathLst>
                <a:path h="6339840" w="6350000">
                  <a:moveTo>
                    <a:pt x="6350000" y="6339840"/>
                  </a:moveTo>
                  <a:lnTo>
                    <a:pt x="0" y="6339840"/>
                  </a:lnTo>
                  <a:lnTo>
                    <a:pt x="0" y="0"/>
                  </a:lnTo>
                  <a:close/>
                </a:path>
              </a:pathLst>
            </a:custGeom>
            <a:solidFill>
              <a:srgbClr val="2C92D5"/>
            </a:solidFill>
          </p:spPr>
        </p:sp>
      </p:grpSp>
      <p:grpSp>
        <p:nvGrpSpPr>
          <p:cNvPr name="Group 24" id="24"/>
          <p:cNvGrpSpPr/>
          <p:nvPr/>
        </p:nvGrpSpPr>
        <p:grpSpPr>
          <a:xfrm rot="0">
            <a:off x="6920334" y="1024848"/>
            <a:ext cx="783092" cy="1539250"/>
            <a:chOff x="0" y="0"/>
            <a:chExt cx="1044123" cy="2052334"/>
          </a:xfrm>
        </p:grpSpPr>
        <p:pic>
          <p:nvPicPr>
            <p:cNvPr name="Picture 25" id="2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t="0" r="24562" b="0"/>
            <a:stretch>
              <a:fillRect/>
            </a:stretch>
          </p:blipFill>
          <p:spPr>
            <a:xfrm flipH="false" flipV="false" rot="0">
              <a:off x="0" y="0"/>
              <a:ext cx="1044123" cy="2052334"/>
            </a:xfrm>
            <a:prstGeom prst="rect">
              <a:avLst/>
            </a:prstGeom>
          </p:spPr>
        </p:pic>
        <p:sp>
          <p:nvSpPr>
            <p:cNvPr name="TextBox 26" id="26"/>
            <p:cNvSpPr txBox="true"/>
            <p:nvPr/>
          </p:nvSpPr>
          <p:spPr>
            <a:xfrm rot="0">
              <a:off x="135672" y="618370"/>
              <a:ext cx="772779" cy="76796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86EAE9"/>
                  </a:solidFill>
                  <a:latin typeface="Clear Sans Bold"/>
                </a:rPr>
                <a:t>01</a:t>
              </a:r>
            </a:p>
          </p:txBody>
        </p:sp>
      </p:grpSp>
      <p:sp>
        <p:nvSpPr>
          <p:cNvPr name="TextBox 27" id="27"/>
          <p:cNvSpPr txBox="true"/>
          <p:nvPr/>
        </p:nvSpPr>
        <p:spPr>
          <a:xfrm rot="0">
            <a:off x="8031972" y="3538702"/>
            <a:ext cx="3235874" cy="427482"/>
          </a:xfrm>
          <a:prstGeom prst="rect">
            <a:avLst/>
          </a:prstGeom>
        </p:spPr>
        <p:txBody>
          <a:bodyPr anchor="t" rtlCol="false" tIns="0" lIns="0" bIns="0" rIns="0">
            <a:spAutoFit/>
          </a:bodyPr>
          <a:lstStyle/>
          <a:p>
            <a:pPr algn="l" marL="0" indent="0" lvl="0">
              <a:lnSpc>
                <a:spcPts val="3354"/>
              </a:lnSpc>
              <a:spcBef>
                <a:spcPct val="0"/>
              </a:spcBef>
            </a:pPr>
            <a:r>
              <a:rPr lang="en-US" sz="2600" spc="101">
                <a:solidFill>
                  <a:srgbClr val="FFFFFF"/>
                </a:solidFill>
                <a:latin typeface="Arimo Bold"/>
              </a:rPr>
              <a:t>CƠ SỞ LÝ THUYẾT</a:t>
            </a:r>
          </a:p>
        </p:txBody>
      </p:sp>
      <p:grpSp>
        <p:nvGrpSpPr>
          <p:cNvPr name="Group 28" id="28"/>
          <p:cNvGrpSpPr/>
          <p:nvPr/>
        </p:nvGrpSpPr>
        <p:grpSpPr>
          <a:xfrm rot="0">
            <a:off x="6920334" y="3051404"/>
            <a:ext cx="783092" cy="1539250"/>
            <a:chOff x="0" y="0"/>
            <a:chExt cx="1044123" cy="2052334"/>
          </a:xfrm>
        </p:grpSpPr>
        <p:pic>
          <p:nvPicPr>
            <p:cNvPr name="Picture 29" id="2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t="0" r="24562" b="0"/>
            <a:stretch>
              <a:fillRect/>
            </a:stretch>
          </p:blipFill>
          <p:spPr>
            <a:xfrm flipH="false" flipV="false" rot="0">
              <a:off x="0" y="0"/>
              <a:ext cx="1044123" cy="2052334"/>
            </a:xfrm>
            <a:prstGeom prst="rect">
              <a:avLst/>
            </a:prstGeom>
          </p:spPr>
        </p:pic>
        <p:sp>
          <p:nvSpPr>
            <p:cNvPr name="TextBox 30" id="30"/>
            <p:cNvSpPr txBox="true"/>
            <p:nvPr/>
          </p:nvSpPr>
          <p:spPr>
            <a:xfrm rot="0">
              <a:off x="135672" y="618370"/>
              <a:ext cx="772779" cy="76796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3EDAD8"/>
                  </a:solidFill>
                  <a:latin typeface="Clear Sans Bold"/>
                </a:rPr>
                <a:t>02</a:t>
              </a:r>
            </a:p>
          </p:txBody>
        </p:sp>
      </p:grpSp>
      <p:sp>
        <p:nvSpPr>
          <p:cNvPr name="TextBox 31" id="31"/>
          <p:cNvSpPr txBox="true"/>
          <p:nvPr/>
        </p:nvSpPr>
        <p:spPr>
          <a:xfrm rot="0">
            <a:off x="8035977" y="5587220"/>
            <a:ext cx="3235874" cy="427482"/>
          </a:xfrm>
          <a:prstGeom prst="rect">
            <a:avLst/>
          </a:prstGeom>
        </p:spPr>
        <p:txBody>
          <a:bodyPr anchor="t" rtlCol="false" tIns="0" lIns="0" bIns="0" rIns="0">
            <a:spAutoFit/>
          </a:bodyPr>
          <a:lstStyle/>
          <a:p>
            <a:pPr algn="l" marL="0" indent="0" lvl="0">
              <a:lnSpc>
                <a:spcPts val="3353"/>
              </a:lnSpc>
              <a:spcBef>
                <a:spcPct val="0"/>
              </a:spcBef>
            </a:pPr>
            <a:r>
              <a:rPr lang="en-US" sz="2599" spc="101">
                <a:solidFill>
                  <a:srgbClr val="FFFFFF"/>
                </a:solidFill>
                <a:latin typeface="Arimo Bold"/>
              </a:rPr>
              <a:t>MÔ HÌNH</a:t>
            </a:r>
          </a:p>
        </p:txBody>
      </p:sp>
      <p:grpSp>
        <p:nvGrpSpPr>
          <p:cNvPr name="Group 32" id="32"/>
          <p:cNvGrpSpPr/>
          <p:nvPr/>
        </p:nvGrpSpPr>
        <p:grpSpPr>
          <a:xfrm rot="0">
            <a:off x="6920334" y="5047842"/>
            <a:ext cx="783092" cy="1539250"/>
            <a:chOff x="0" y="0"/>
            <a:chExt cx="1044123" cy="2052334"/>
          </a:xfrm>
        </p:grpSpPr>
        <p:pic>
          <p:nvPicPr>
            <p:cNvPr name="Picture 33" id="3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t="0" r="24562" b="0"/>
            <a:stretch>
              <a:fillRect/>
            </a:stretch>
          </p:blipFill>
          <p:spPr>
            <a:xfrm flipH="false" flipV="false" rot="0">
              <a:off x="0" y="0"/>
              <a:ext cx="1044123" cy="2052334"/>
            </a:xfrm>
            <a:prstGeom prst="rect">
              <a:avLst/>
            </a:prstGeom>
          </p:spPr>
        </p:pic>
        <p:sp>
          <p:nvSpPr>
            <p:cNvPr name="TextBox 34" id="34"/>
            <p:cNvSpPr txBox="true"/>
            <p:nvPr/>
          </p:nvSpPr>
          <p:spPr>
            <a:xfrm rot="0">
              <a:off x="135672" y="618370"/>
              <a:ext cx="772779" cy="76796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37C9EF"/>
                  </a:solidFill>
                  <a:latin typeface="Clear Sans Bold"/>
                </a:rPr>
                <a:t>03</a:t>
              </a:r>
            </a:p>
          </p:txBody>
        </p:sp>
      </p:grpSp>
      <p:sp>
        <p:nvSpPr>
          <p:cNvPr name="TextBox 35" id="35"/>
          <p:cNvSpPr txBox="true"/>
          <p:nvPr/>
        </p:nvSpPr>
        <p:spPr>
          <a:xfrm rot="0">
            <a:off x="8035977" y="7391031"/>
            <a:ext cx="3235874" cy="846582"/>
          </a:xfrm>
          <a:prstGeom prst="rect">
            <a:avLst/>
          </a:prstGeom>
        </p:spPr>
        <p:txBody>
          <a:bodyPr anchor="t" rtlCol="false" tIns="0" lIns="0" bIns="0" rIns="0">
            <a:spAutoFit/>
          </a:bodyPr>
          <a:lstStyle/>
          <a:p>
            <a:pPr algn="l" marL="0" indent="0" lvl="0">
              <a:lnSpc>
                <a:spcPts val="3354"/>
              </a:lnSpc>
              <a:spcBef>
                <a:spcPct val="0"/>
              </a:spcBef>
            </a:pPr>
            <a:r>
              <a:rPr lang="en-US" sz="2600" spc="101">
                <a:solidFill>
                  <a:srgbClr val="FFFFFF"/>
                </a:solidFill>
                <a:latin typeface="Arimo Bold"/>
              </a:rPr>
              <a:t>KẾT LUẬN &amp; PHÁT TRIỂN</a:t>
            </a:r>
          </a:p>
        </p:txBody>
      </p:sp>
      <p:grpSp>
        <p:nvGrpSpPr>
          <p:cNvPr name="Group 36" id="36"/>
          <p:cNvGrpSpPr/>
          <p:nvPr/>
        </p:nvGrpSpPr>
        <p:grpSpPr>
          <a:xfrm rot="0">
            <a:off x="6920334" y="7010921"/>
            <a:ext cx="783092" cy="1539250"/>
            <a:chOff x="0" y="0"/>
            <a:chExt cx="1044123" cy="2052334"/>
          </a:xfrm>
        </p:grpSpPr>
        <p:pic>
          <p:nvPicPr>
            <p:cNvPr name="Picture 37" id="3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t="0" r="24562" b="0"/>
            <a:stretch>
              <a:fillRect/>
            </a:stretch>
          </p:blipFill>
          <p:spPr>
            <a:xfrm flipH="false" flipV="false" rot="0">
              <a:off x="0" y="0"/>
              <a:ext cx="1044123" cy="2052334"/>
            </a:xfrm>
            <a:prstGeom prst="rect">
              <a:avLst/>
            </a:prstGeom>
          </p:spPr>
        </p:pic>
        <p:sp>
          <p:nvSpPr>
            <p:cNvPr name="TextBox 38" id="38"/>
            <p:cNvSpPr txBox="true"/>
            <p:nvPr/>
          </p:nvSpPr>
          <p:spPr>
            <a:xfrm rot="0">
              <a:off x="135672" y="618370"/>
              <a:ext cx="772779" cy="76796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2C92D5"/>
                  </a:solidFill>
                  <a:latin typeface="Clear Sans Bold"/>
                </a:rPr>
                <a:t>04</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2847" r="0" b="45287"/>
          <a:stretch>
            <a:fillRect/>
          </a:stretch>
        </p:blipFill>
        <p:spPr>
          <a:xfrm flipH="false" flipV="false" rot="0">
            <a:off x="0" y="0"/>
            <a:ext cx="18288000" cy="3904445"/>
          </a:xfrm>
          <a:prstGeom prst="rect">
            <a:avLst/>
          </a:prstGeom>
        </p:spPr>
      </p:pic>
      <p:sp>
        <p:nvSpPr>
          <p:cNvPr name="TextBox 3" id="3"/>
          <p:cNvSpPr txBox="true"/>
          <p:nvPr/>
        </p:nvSpPr>
        <p:spPr>
          <a:xfrm rot="0">
            <a:off x="5532767" y="4896728"/>
            <a:ext cx="11084306" cy="4543425"/>
          </a:xfrm>
          <a:prstGeom prst="rect">
            <a:avLst/>
          </a:prstGeom>
        </p:spPr>
        <p:txBody>
          <a:bodyPr anchor="t" rtlCol="false" tIns="0" lIns="0" bIns="0" rIns="0">
            <a:spAutoFit/>
          </a:bodyPr>
          <a:lstStyle/>
          <a:p>
            <a:pPr algn="just" marL="928369" indent="-464185" lvl="1">
              <a:lnSpc>
                <a:spcPts val="5159"/>
              </a:lnSpc>
              <a:buFont typeface="Arial"/>
              <a:buChar char="•"/>
            </a:pPr>
            <a:r>
              <a:rPr lang="en-US" sz="4299" spc="-128">
                <a:solidFill>
                  <a:srgbClr val="141414"/>
                </a:solidFill>
                <a:latin typeface="Public Sans"/>
              </a:rPr>
              <a:t>Ứng dụng AI giải quyết các vấn đề trong lĩnh vực giao thông đang là một chủ để hot.</a:t>
            </a:r>
          </a:p>
          <a:p>
            <a:pPr algn="just">
              <a:lnSpc>
                <a:spcPts val="5159"/>
              </a:lnSpc>
            </a:pPr>
          </a:p>
          <a:p>
            <a:pPr algn="just" marL="928369" indent="-464185" lvl="1">
              <a:lnSpc>
                <a:spcPts val="5159"/>
              </a:lnSpc>
              <a:buFont typeface="Arial"/>
              <a:buChar char="•"/>
            </a:pPr>
            <a:r>
              <a:rPr lang="en-US" sz="4299" spc="-128">
                <a:solidFill>
                  <a:srgbClr val="141414"/>
                </a:solidFill>
                <a:latin typeface="Public Sans"/>
              </a:rPr>
              <a:t>Nhận dạng biển báo giao thông là một công cụ hỗ trợ trong hệ thống giao thông thông minh.</a:t>
            </a:r>
          </a:p>
        </p:txBody>
      </p:sp>
      <p:sp>
        <p:nvSpPr>
          <p:cNvPr name="TextBox 4" id="4"/>
          <p:cNvSpPr txBox="true"/>
          <p:nvPr/>
        </p:nvSpPr>
        <p:spPr>
          <a:xfrm rot="0">
            <a:off x="694887" y="6296585"/>
            <a:ext cx="4655162" cy="909955"/>
          </a:xfrm>
          <a:prstGeom prst="rect">
            <a:avLst/>
          </a:prstGeom>
        </p:spPr>
        <p:txBody>
          <a:bodyPr anchor="t" rtlCol="false" tIns="0" lIns="0" bIns="0" rIns="0">
            <a:spAutoFit/>
          </a:bodyPr>
          <a:lstStyle/>
          <a:p>
            <a:pPr marL="0" indent="0" lvl="0">
              <a:lnSpc>
                <a:spcPts val="7280"/>
              </a:lnSpc>
            </a:pPr>
            <a:r>
              <a:rPr lang="en-US" sz="5600">
                <a:solidFill>
                  <a:srgbClr val="84B3DB"/>
                </a:solidFill>
                <a:latin typeface="Public Sans Bold"/>
              </a:rPr>
              <a:t>ĐẶT VẤN ĐỀ</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69479" y="642937"/>
            <a:ext cx="15149042" cy="3667159"/>
            <a:chOff x="0" y="0"/>
            <a:chExt cx="20198723" cy="4889546"/>
          </a:xfrm>
        </p:grpSpPr>
        <p:grpSp>
          <p:nvGrpSpPr>
            <p:cNvPr name="Group 3" id="3"/>
            <p:cNvGrpSpPr/>
            <p:nvPr/>
          </p:nvGrpSpPr>
          <p:grpSpPr>
            <a:xfrm rot="0">
              <a:off x="6201305" y="0"/>
              <a:ext cx="7796112" cy="1586853"/>
              <a:chOff x="0" y="0"/>
              <a:chExt cx="30124977" cy="6131762"/>
            </a:xfrm>
          </p:grpSpPr>
          <p:sp>
            <p:nvSpPr>
              <p:cNvPr name="Freeform 4" id="4"/>
              <p:cNvSpPr/>
              <p:nvPr/>
            </p:nvSpPr>
            <p:spPr>
              <a:xfrm>
                <a:off x="0" y="0"/>
                <a:ext cx="30124977" cy="6131762"/>
              </a:xfrm>
              <a:custGeom>
                <a:avLst/>
                <a:gdLst/>
                <a:ahLst/>
                <a:cxnLst/>
                <a:rect r="r" b="b" t="t" l="l"/>
                <a:pathLst>
                  <a:path h="6131762" w="30124977">
                    <a:moveTo>
                      <a:pt x="0" y="0"/>
                    </a:moveTo>
                    <a:lnTo>
                      <a:pt x="0" y="6131762"/>
                    </a:lnTo>
                    <a:lnTo>
                      <a:pt x="30124977" y="6131762"/>
                    </a:lnTo>
                    <a:lnTo>
                      <a:pt x="30124977" y="0"/>
                    </a:lnTo>
                    <a:lnTo>
                      <a:pt x="0" y="0"/>
                    </a:lnTo>
                    <a:close/>
                    <a:moveTo>
                      <a:pt x="30064016" y="6070802"/>
                    </a:moveTo>
                    <a:lnTo>
                      <a:pt x="59690" y="6070802"/>
                    </a:lnTo>
                    <a:lnTo>
                      <a:pt x="59690" y="59690"/>
                    </a:lnTo>
                    <a:lnTo>
                      <a:pt x="30064016" y="59690"/>
                    </a:lnTo>
                    <a:lnTo>
                      <a:pt x="30064016" y="6070802"/>
                    </a:lnTo>
                    <a:close/>
                  </a:path>
                </a:pathLst>
              </a:custGeom>
              <a:solidFill>
                <a:srgbClr val="141414"/>
              </a:solidFill>
            </p:spPr>
          </p:sp>
        </p:grpSp>
        <p:sp>
          <p:nvSpPr>
            <p:cNvPr name="TextBox 5" id="5"/>
            <p:cNvSpPr txBox="true"/>
            <p:nvPr/>
          </p:nvSpPr>
          <p:spPr>
            <a:xfrm rot="0">
              <a:off x="6588106" y="261720"/>
              <a:ext cx="7022510" cy="1006263"/>
            </a:xfrm>
            <a:prstGeom prst="rect">
              <a:avLst/>
            </a:prstGeom>
          </p:spPr>
          <p:txBody>
            <a:bodyPr anchor="t" rtlCol="false" tIns="0" lIns="0" bIns="0" rIns="0">
              <a:spAutoFit/>
            </a:bodyPr>
            <a:lstStyle/>
            <a:p>
              <a:pPr algn="ctr" marL="0" indent="0" lvl="0">
                <a:lnSpc>
                  <a:spcPts val="6110"/>
                </a:lnSpc>
              </a:pPr>
              <a:r>
                <a:rPr lang="en-US" sz="4700" spc="-141">
                  <a:solidFill>
                    <a:srgbClr val="84B3DB"/>
                  </a:solidFill>
                  <a:latin typeface="Public Sans Bold"/>
                </a:rPr>
                <a:t>BÀI TOÁN ĐẶT RA</a:t>
              </a:r>
            </a:p>
          </p:txBody>
        </p:sp>
        <p:sp>
          <p:nvSpPr>
            <p:cNvPr name="TextBox 6" id="6"/>
            <p:cNvSpPr txBox="true"/>
            <p:nvPr/>
          </p:nvSpPr>
          <p:spPr>
            <a:xfrm rot="0">
              <a:off x="0" y="2632121"/>
              <a:ext cx="20198723" cy="2257425"/>
            </a:xfrm>
            <a:prstGeom prst="rect">
              <a:avLst/>
            </a:prstGeom>
          </p:spPr>
          <p:txBody>
            <a:bodyPr anchor="t" rtlCol="false" tIns="0" lIns="0" bIns="0" rIns="0">
              <a:spAutoFit/>
            </a:bodyPr>
            <a:lstStyle/>
            <a:p>
              <a:pPr marL="798826" indent="-399413" lvl="1">
                <a:lnSpc>
                  <a:spcPts val="4439"/>
                </a:lnSpc>
                <a:buFont typeface="Arial"/>
                <a:buChar char="•"/>
              </a:pPr>
              <a:r>
                <a:rPr lang="en-US" sz="3699" spc="-110">
                  <a:solidFill>
                    <a:srgbClr val="141414"/>
                  </a:solidFill>
                  <a:latin typeface="Public Sans"/>
                </a:rPr>
                <a:t>Đầu vào là các ảnh đầu vào.</a:t>
              </a:r>
            </a:p>
            <a:p>
              <a:pPr marL="798826" indent="-399413" lvl="1">
                <a:lnSpc>
                  <a:spcPts val="4439"/>
                </a:lnSpc>
                <a:buFont typeface="Arial"/>
                <a:buChar char="•"/>
              </a:pPr>
              <a:r>
                <a:rPr lang="en-US" sz="3699" spc="-110">
                  <a:solidFill>
                    <a:srgbClr val="141414"/>
                  </a:solidFill>
                  <a:latin typeface="Public Sans"/>
                </a:rPr>
                <a:t>Mô hình sẽ phân loại xem ảnh đó là biển báo gì.</a:t>
              </a:r>
            </a:p>
            <a:p>
              <a:pPr marL="798826" indent="-399413" lvl="1">
                <a:lnSpc>
                  <a:spcPts val="4439"/>
                </a:lnSpc>
                <a:buFont typeface="Arial"/>
                <a:buChar char="•"/>
              </a:pPr>
              <a:r>
                <a:rPr lang="en-US" sz="3699" spc="-110">
                  <a:solidFill>
                    <a:srgbClr val="141414"/>
                  </a:solidFill>
                  <a:latin typeface="Public Sans"/>
                </a:rPr>
                <a:t>Mục tiêu: độ chính xác của hình đạt &gt;90%.</a:t>
              </a:r>
            </a:p>
          </p:txBody>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038833" y="5143500"/>
            <a:ext cx="2191131" cy="4114800"/>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014815" y="5907584"/>
            <a:ext cx="5480263" cy="1205658"/>
          </a:xfrm>
          <a:prstGeom prst="rect">
            <a:avLst/>
          </a:prstGeom>
        </p:spPr>
      </p:pic>
      <p:sp>
        <p:nvSpPr>
          <p:cNvPr name="TextBox 9" id="9"/>
          <p:cNvSpPr txBox="true"/>
          <p:nvPr/>
        </p:nvSpPr>
        <p:spPr>
          <a:xfrm rot="0">
            <a:off x="10919021" y="6332295"/>
            <a:ext cx="7020937" cy="451485"/>
          </a:xfrm>
          <a:prstGeom prst="rect">
            <a:avLst/>
          </a:prstGeom>
        </p:spPr>
        <p:txBody>
          <a:bodyPr anchor="t" rtlCol="false" tIns="0" lIns="0" bIns="0" rIns="0">
            <a:spAutoFit/>
          </a:bodyPr>
          <a:lstStyle/>
          <a:p>
            <a:pPr algn="ctr">
              <a:lnSpc>
                <a:spcPts val="3240"/>
              </a:lnSpc>
            </a:pPr>
            <a:r>
              <a:rPr lang="en-US" sz="3600">
                <a:solidFill>
                  <a:srgbClr val="595959"/>
                </a:solidFill>
                <a:latin typeface="Public Sans"/>
              </a:rPr>
              <a:t>BIỂN CẤM ĐI NGƯỢC CHIỀU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84B3D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005738" y="2260462"/>
            <a:ext cx="7641615" cy="5845836"/>
          </a:xfrm>
          <a:prstGeom prst="rect">
            <a:avLst/>
          </a:prstGeom>
        </p:spPr>
      </p:pic>
      <p:sp>
        <p:nvSpPr>
          <p:cNvPr name="TextBox 3" id="3"/>
          <p:cNvSpPr txBox="true"/>
          <p:nvPr/>
        </p:nvSpPr>
        <p:spPr>
          <a:xfrm rot="0">
            <a:off x="2045945" y="2393812"/>
            <a:ext cx="9661534" cy="3949700"/>
          </a:xfrm>
          <a:prstGeom prst="rect">
            <a:avLst/>
          </a:prstGeom>
        </p:spPr>
        <p:txBody>
          <a:bodyPr anchor="t" rtlCol="false" tIns="0" lIns="0" bIns="0" rIns="0">
            <a:spAutoFit/>
          </a:bodyPr>
          <a:lstStyle/>
          <a:p>
            <a:pPr>
              <a:lnSpc>
                <a:spcPts val="15400"/>
              </a:lnSpc>
            </a:pPr>
            <a:r>
              <a:rPr lang="en-US" sz="14000">
                <a:solidFill>
                  <a:srgbClr val="FFFFFF"/>
                </a:solidFill>
                <a:latin typeface="Muli Regular Bold"/>
              </a:rPr>
              <a:t>CƠ SỞ </a:t>
            </a:r>
          </a:p>
          <a:p>
            <a:pPr>
              <a:lnSpc>
                <a:spcPts val="15400"/>
              </a:lnSpc>
            </a:pPr>
            <a:r>
              <a:rPr lang="en-US" sz="14000">
                <a:solidFill>
                  <a:srgbClr val="FFFFFF"/>
                </a:solidFill>
                <a:latin typeface="Muli Regular Bold"/>
              </a:rPr>
              <a:t>LÝ THUYẾT</a:t>
            </a:r>
          </a:p>
        </p:txBody>
      </p:sp>
      <p:pic>
        <p:nvPicPr>
          <p:cNvPr name="Picture 4" id="4"/>
          <p:cNvPicPr>
            <a:picLocks noChangeAspect="true"/>
          </p:cNvPicPr>
          <p:nvPr/>
        </p:nvPicPr>
        <p:blipFill>
          <a:blip r:embed="rId3"/>
          <a:srcRect l="0" t="0" r="0" b="0"/>
          <a:stretch>
            <a:fillRect/>
          </a:stretch>
        </p:blipFill>
        <p:spPr>
          <a:xfrm flipH="false" flipV="false" rot="0">
            <a:off x="8120896" y="-716402"/>
            <a:ext cx="3586584" cy="2976864"/>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614633"/>
            <a:ext cx="17259300" cy="962205"/>
          </a:xfrm>
          <a:prstGeom prst="rect">
            <a:avLst/>
          </a:prstGeom>
        </p:spPr>
        <p:txBody>
          <a:bodyPr anchor="t" rtlCol="false" tIns="0" lIns="0" bIns="0" rIns="0">
            <a:spAutoFit/>
          </a:bodyPr>
          <a:lstStyle/>
          <a:p>
            <a:pPr algn="ctr">
              <a:lnSpc>
                <a:spcPts val="7523"/>
              </a:lnSpc>
              <a:spcBef>
                <a:spcPct val="0"/>
              </a:spcBef>
            </a:pPr>
            <a:r>
              <a:rPr lang="en-US" sz="6269">
                <a:solidFill>
                  <a:srgbClr val="84B3DB"/>
                </a:solidFill>
                <a:latin typeface="Public Sans Bold"/>
              </a:rPr>
              <a:t>Convolutional neural network (CNN)</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572399"/>
            <a:ext cx="5992633" cy="752475"/>
          </a:xfrm>
          <a:prstGeom prst="rect">
            <a:avLst/>
          </a:prstGeom>
        </p:spPr>
        <p:txBody>
          <a:bodyPr anchor="t" rtlCol="false" tIns="0" lIns="0" bIns="0" rIns="0">
            <a:spAutoFit/>
          </a:bodyPr>
          <a:lstStyle/>
          <a:p>
            <a:pPr algn="l">
              <a:lnSpc>
                <a:spcPts val="5999"/>
              </a:lnSpc>
            </a:pPr>
            <a:r>
              <a:rPr lang="en-US" sz="4999">
                <a:solidFill>
                  <a:srgbClr val="84B3DB"/>
                </a:solidFill>
                <a:latin typeface="Public Sans Bold Italics"/>
              </a:rPr>
              <a:t>Convolution Layer</a:t>
            </a:r>
          </a:p>
        </p:txBody>
      </p:sp>
      <p:sp>
        <p:nvSpPr>
          <p:cNvPr name="TextBox 3" id="3"/>
          <p:cNvSpPr txBox="true"/>
          <p:nvPr/>
        </p:nvSpPr>
        <p:spPr>
          <a:xfrm rot="0">
            <a:off x="946966" y="1861975"/>
            <a:ext cx="8003985" cy="5133975"/>
          </a:xfrm>
          <a:prstGeom prst="rect">
            <a:avLst/>
          </a:prstGeom>
        </p:spPr>
        <p:txBody>
          <a:bodyPr anchor="t" rtlCol="false" tIns="0" lIns="0" bIns="0" rIns="0">
            <a:spAutoFit/>
          </a:bodyPr>
          <a:lstStyle/>
          <a:p>
            <a:pPr algn="just" marL="647700" indent="-323850" lvl="1">
              <a:lnSpc>
                <a:spcPts val="4500"/>
              </a:lnSpc>
              <a:buFont typeface="Arial"/>
              <a:buChar char="•"/>
            </a:pPr>
            <a:r>
              <a:rPr lang="en-US" sz="3000">
                <a:solidFill>
                  <a:srgbClr val="424242"/>
                </a:solidFill>
                <a:latin typeface="Public Sans"/>
              </a:rPr>
              <a:t>Convolution (lớp tích chập) là lớp đầu tiên trích xuất các đặc tính từ hình ảnh. </a:t>
            </a:r>
          </a:p>
          <a:p>
            <a:pPr algn="just" marL="647700" indent="-323850" lvl="1">
              <a:lnSpc>
                <a:spcPts val="4500"/>
              </a:lnSpc>
              <a:buFont typeface="Arial"/>
              <a:buChar char="•"/>
            </a:pPr>
            <a:r>
              <a:rPr lang="en-US" sz="3000">
                <a:solidFill>
                  <a:srgbClr val="424242"/>
                </a:solidFill>
                <a:latin typeface="Public Sans"/>
              </a:rPr>
              <a:t>Bằng cách trượt dần bộ lọc theo chiều ngang và dọc trên ảnh, chúng thu được một Feature Map chứa các đặc trưng được trích xuất từ trên hình ảnh đầu vào.</a:t>
            </a:r>
          </a:p>
          <a:p>
            <a:pPr algn="just" marL="647700" indent="-323850" lvl="1">
              <a:lnSpc>
                <a:spcPts val="4500"/>
              </a:lnSpc>
              <a:buFont typeface="Arial"/>
              <a:buChar char="•"/>
            </a:pPr>
            <a:r>
              <a:rPr lang="en-US" sz="3000">
                <a:solidFill>
                  <a:srgbClr val="424242"/>
                </a:solidFill>
                <a:latin typeface="Public Sans"/>
              </a:rPr>
              <a:t>Quá trình trượt các bộ lọc thường có các giá trị được quy định bao gồm:</a:t>
            </a:r>
          </a:p>
          <a:p>
            <a:pPr algn="just">
              <a:lnSpc>
                <a:spcPts val="4500"/>
              </a:lnSpc>
            </a:pPr>
          </a:p>
        </p:txBody>
      </p:sp>
      <p:sp>
        <p:nvSpPr>
          <p:cNvPr name="TextBox 4" id="4"/>
          <p:cNvSpPr txBox="true"/>
          <p:nvPr/>
        </p:nvSpPr>
        <p:spPr>
          <a:xfrm rot="0">
            <a:off x="1738673" y="6639570"/>
            <a:ext cx="7212278" cy="2847975"/>
          </a:xfrm>
          <a:prstGeom prst="rect">
            <a:avLst/>
          </a:prstGeom>
        </p:spPr>
        <p:txBody>
          <a:bodyPr anchor="t" rtlCol="false" tIns="0" lIns="0" bIns="0" rIns="0">
            <a:spAutoFit/>
          </a:bodyPr>
          <a:lstStyle/>
          <a:p>
            <a:pPr algn="just" marL="647700" indent="-323850" lvl="1">
              <a:lnSpc>
                <a:spcPts val="4500"/>
              </a:lnSpc>
              <a:buFont typeface="Arial"/>
              <a:buChar char="•"/>
            </a:pPr>
            <a:r>
              <a:rPr lang="en-US" sz="3000">
                <a:solidFill>
                  <a:srgbClr val="000000"/>
                </a:solidFill>
                <a:latin typeface="Arimo Bold"/>
              </a:rPr>
              <a:t>padding: </a:t>
            </a:r>
            <a:r>
              <a:rPr lang="en-US" sz="3000">
                <a:solidFill>
                  <a:srgbClr val="000000"/>
                </a:solidFill>
                <a:latin typeface="Arimo"/>
              </a:rPr>
              <a:t>quy định bộ đệm của bộ lọc hay chính là phần màu xám được thêm vào ảnh.</a:t>
            </a:r>
          </a:p>
          <a:p>
            <a:pPr algn="just" marL="647700" indent="-323850" lvl="1">
              <a:lnSpc>
                <a:spcPts val="4500"/>
              </a:lnSpc>
              <a:buFont typeface="Arial"/>
              <a:buChar char="•"/>
            </a:pPr>
            <a:r>
              <a:rPr lang="en-US" sz="3000">
                <a:solidFill>
                  <a:srgbClr val="000000"/>
                </a:solidFill>
                <a:latin typeface="Arimo Bold"/>
              </a:rPr>
              <a:t>stride: </a:t>
            </a:r>
            <a:r>
              <a:rPr lang="en-US" sz="3000">
                <a:solidFill>
                  <a:srgbClr val="000000"/>
                </a:solidFill>
                <a:latin typeface="Arimo"/>
              </a:rPr>
              <a:t>quy định bước nhảy trong quá trình thực hiện.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213720" y="2489939"/>
            <a:ext cx="9755287" cy="2653561"/>
          </a:xfrm>
          <a:prstGeom prst="rect">
            <a:avLst/>
          </a:prstGeom>
        </p:spPr>
      </p:pic>
      <p:sp>
        <p:nvSpPr>
          <p:cNvPr name="TextBox 3" id="3"/>
          <p:cNvSpPr txBox="true"/>
          <p:nvPr/>
        </p:nvSpPr>
        <p:spPr>
          <a:xfrm rot="0">
            <a:off x="1761231" y="5749990"/>
            <a:ext cx="14765538" cy="3914775"/>
          </a:xfrm>
          <a:prstGeom prst="rect">
            <a:avLst/>
          </a:prstGeom>
        </p:spPr>
        <p:txBody>
          <a:bodyPr anchor="t" rtlCol="false" tIns="0" lIns="0" bIns="0" rIns="0">
            <a:spAutoFit/>
          </a:bodyPr>
          <a:lstStyle/>
          <a:p>
            <a:pPr algn="just" marL="647698" indent="-323849" lvl="1">
              <a:lnSpc>
                <a:spcPts val="4499"/>
              </a:lnSpc>
              <a:buFont typeface="Arial"/>
              <a:buChar char="•"/>
            </a:pPr>
            <a:r>
              <a:rPr lang="en-US" sz="2999">
                <a:solidFill>
                  <a:srgbClr val="424242"/>
                </a:solidFill>
                <a:latin typeface="Public Sans"/>
              </a:rPr>
              <a:t>Với mỗi kernel khác nhau ta sẽ học được những đặc trưng khác nhau của ảnh, nên trong mỗi convolutional layer ta sẽ dùng nhiều kernel để học được nhiều thuộc tính của ảnh. </a:t>
            </a:r>
          </a:p>
          <a:p>
            <a:pPr algn="just" marL="647698" indent="-323849" lvl="1">
              <a:lnSpc>
                <a:spcPts val="4499"/>
              </a:lnSpc>
              <a:buFont typeface="Arial"/>
              <a:buChar char="•"/>
            </a:pPr>
            <a:r>
              <a:rPr lang="en-US" sz="2999">
                <a:solidFill>
                  <a:srgbClr val="424242"/>
                </a:solidFill>
                <a:latin typeface="Public Sans"/>
              </a:rPr>
              <a:t>Mỗi kernel cho ra output là 1 matrix =&gt; K kernel sẽ cho ra K output matrix. Kết hợp K output matrix này lại thành 1 tensor 3 chiều có chiều sâu K. </a:t>
            </a:r>
          </a:p>
          <a:p>
            <a:pPr algn="just" marL="647698" indent="-323849" lvl="1">
              <a:lnSpc>
                <a:spcPts val="4499"/>
              </a:lnSpc>
              <a:buFont typeface="Arial"/>
              <a:buChar char="•"/>
            </a:pPr>
            <a:r>
              <a:rPr lang="en-US" sz="2999">
                <a:solidFill>
                  <a:srgbClr val="424242"/>
                </a:solidFill>
                <a:latin typeface="Public Sans"/>
              </a:rPr>
              <a:t>Output của convolutional layer sẽ qua hàm activation function trước khi trở thành input của convolutional layer tiếp theo.</a:t>
            </a:r>
          </a:p>
        </p:txBody>
      </p:sp>
      <p:sp>
        <p:nvSpPr>
          <p:cNvPr name="TextBox 4" id="4"/>
          <p:cNvSpPr txBox="true"/>
          <p:nvPr/>
        </p:nvSpPr>
        <p:spPr>
          <a:xfrm rot="0">
            <a:off x="1028700" y="572399"/>
            <a:ext cx="6370040" cy="752475"/>
          </a:xfrm>
          <a:prstGeom prst="rect">
            <a:avLst/>
          </a:prstGeom>
        </p:spPr>
        <p:txBody>
          <a:bodyPr anchor="t" rtlCol="false" tIns="0" lIns="0" bIns="0" rIns="0">
            <a:spAutoFit/>
          </a:bodyPr>
          <a:lstStyle/>
          <a:p>
            <a:pPr algn="l">
              <a:lnSpc>
                <a:spcPts val="5999"/>
              </a:lnSpc>
            </a:pPr>
            <a:r>
              <a:rPr lang="en-US" sz="4999">
                <a:solidFill>
                  <a:srgbClr val="84B3DB"/>
                </a:solidFill>
                <a:latin typeface="Public Sans Bold Italics"/>
              </a:rPr>
              <a:t>Convolution Layer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DAFF86yEVFQ</dc:identifier>
  <dcterms:modified xsi:type="dcterms:W3CDTF">2011-08-01T06:04:30Z</dcterms:modified>
  <cp:revision>1</cp:revision>
  <dc:title>NHẬN DIỆN BIỂN BÁO GIAO THÔNG</dc:title>
</cp:coreProperties>
</file>